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6" r:id="rId5"/>
  </p:sldMasterIdLst>
  <p:notesMasterIdLst>
    <p:notesMasterId r:id="rId8"/>
  </p:notesMasterIdLst>
  <p:handoutMasterIdLst>
    <p:handoutMasterId r:id="rId9"/>
  </p:handoutMasterIdLst>
  <p:sldIdLst>
    <p:sldId id="414" r:id="rId6"/>
    <p:sldId id="415" r:id="rId7"/>
  </p:sldIdLst>
  <p:sldSz cx="12188825" cy="6858000"/>
  <p:notesSz cx="9874250"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an Jeff" initials="BRJ" lastIdx="2" clrIdx="0"/>
  <p:cmAuthor id="1" name="eploof" initials="ehp" lastIdx="68" clrIdx="1"/>
  <p:cmAuthor id="2" name="Stuart Waldron" initials="IH" lastIdx="0" clrIdx="2"/>
  <p:cmAuthor id="3" name="Stuart Waldron" initials=""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DC"/>
    <a:srgbClr val="00B1DB"/>
    <a:srgbClr val="000000"/>
    <a:srgbClr val="4E5584"/>
    <a:srgbClr val="A5004C"/>
    <a:srgbClr val="AE1280"/>
    <a:srgbClr val="26CEAD"/>
    <a:srgbClr val="FF7E17"/>
    <a:srgbClr val="00958B"/>
    <a:srgbClr val="128C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9" autoAdjust="0"/>
    <p:restoredTop sz="93728" autoAdjust="0"/>
  </p:normalViewPr>
  <p:slideViewPr>
    <p:cSldViewPr snapToGrid="0">
      <p:cViewPr varScale="1">
        <p:scale>
          <a:sx n="106" d="100"/>
          <a:sy n="106" d="100"/>
        </p:scale>
        <p:origin x="-198" y="-84"/>
      </p:cViewPr>
      <p:guideLst>
        <p:guide orient="horz" pos="3865"/>
        <p:guide orient="horz" pos="707"/>
        <p:guide orient="horz" pos="1924"/>
        <p:guide pos="6729"/>
        <p:guide pos="464"/>
        <p:guide pos="38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132" d="100"/>
          <a:sy n="132" d="100"/>
        </p:scale>
        <p:origin x="-3384" y="-96"/>
      </p:cViewPr>
      <p:guideLst>
        <p:guide orient="horz" pos="2141"/>
        <p:guide pos="311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1.xml"/><Relationship Id="rId1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93126" y="0"/>
            <a:ext cx="4278841" cy="339884"/>
          </a:xfrm>
          <a:prstGeom prst="rect">
            <a:avLst/>
          </a:prstGeom>
        </p:spPr>
        <p:txBody>
          <a:bodyPr vert="horz" lIns="91440" tIns="45720" rIns="91440" bIns="45720" rtlCol="0"/>
          <a:lstStyle>
            <a:lvl1pPr algn="r">
              <a:defRPr sz="1200"/>
            </a:lvl1pPr>
          </a:lstStyle>
          <a:p>
            <a:fld id="{E72D30EF-8F20-0B47-8B5D-39A8BC29E860}" type="datetimeFigureOut">
              <a:rPr lang="en-US" smtClean="0"/>
              <a:pPr/>
              <a:t>5/2/2016</a:t>
            </a:fld>
            <a:endParaRPr lang="en-US"/>
          </a:p>
        </p:txBody>
      </p:sp>
      <p:sp>
        <p:nvSpPr>
          <p:cNvPr id="4" name="Footer Placeholder 3"/>
          <p:cNvSpPr>
            <a:spLocks noGrp="1"/>
          </p:cNvSpPr>
          <p:nvPr>
            <p:ph type="ftr" sz="quarter" idx="2"/>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93126" y="6456612"/>
            <a:ext cx="4278841" cy="339884"/>
          </a:xfrm>
          <a:prstGeom prst="rect">
            <a:avLst/>
          </a:prstGeom>
        </p:spPr>
        <p:txBody>
          <a:bodyPr vert="horz" lIns="91440" tIns="45720" rIns="91440" bIns="45720" rtlCol="0" anchor="b"/>
          <a:lstStyle>
            <a:lvl1pPr algn="r">
              <a:defRPr sz="1200"/>
            </a:lvl1pPr>
          </a:lstStyle>
          <a:p>
            <a:fld id="{5AD7AEC5-6202-3E49-9724-6DF8556784EB}" type="slidenum">
              <a:rPr lang="en-US" smtClean="0"/>
              <a:pPr/>
              <a:t>‹#›</a:t>
            </a:fld>
            <a:endParaRPr lang="en-US"/>
          </a:p>
        </p:txBody>
      </p:sp>
    </p:spTree>
    <p:extLst>
      <p:ext uri="{BB962C8B-B14F-4D97-AF65-F5344CB8AC3E}">
        <p14:creationId xmlns:p14="http://schemas.microsoft.com/office/powerpoint/2010/main" val="1062686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93126" y="0"/>
            <a:ext cx="4278841" cy="339884"/>
          </a:xfrm>
          <a:prstGeom prst="rect">
            <a:avLst/>
          </a:prstGeom>
        </p:spPr>
        <p:txBody>
          <a:bodyPr vert="horz" lIns="91440" tIns="45720" rIns="91440" bIns="45720" rtlCol="0"/>
          <a:lstStyle>
            <a:lvl1pPr algn="r">
              <a:defRPr sz="1200"/>
            </a:lvl1pPr>
          </a:lstStyle>
          <a:p>
            <a:fld id="{77EDD36E-1E02-F241-9611-1F1D9EAAD326}" type="datetimeFigureOut">
              <a:rPr lang="en-US" smtClean="0"/>
              <a:pPr/>
              <a:t>5/2/2016</a:t>
            </a:fld>
            <a:endParaRPr lang="en-US"/>
          </a:p>
        </p:txBody>
      </p:sp>
      <p:sp>
        <p:nvSpPr>
          <p:cNvPr id="4" name="Slide Image Placeholder 3"/>
          <p:cNvSpPr>
            <a:spLocks noGrp="1" noRot="1" noChangeAspect="1"/>
          </p:cNvSpPr>
          <p:nvPr>
            <p:ph type="sldImg" idx="2"/>
          </p:nvPr>
        </p:nvSpPr>
        <p:spPr>
          <a:xfrm>
            <a:off x="2671763" y="509588"/>
            <a:ext cx="4530725"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7425" y="3228897"/>
            <a:ext cx="7899400" cy="3058954"/>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93126" y="6456612"/>
            <a:ext cx="4278841" cy="339884"/>
          </a:xfrm>
          <a:prstGeom prst="rect">
            <a:avLst/>
          </a:prstGeom>
        </p:spPr>
        <p:txBody>
          <a:bodyPr vert="horz" lIns="91440" tIns="45720" rIns="91440" bIns="45720" rtlCol="0" anchor="b"/>
          <a:lstStyle>
            <a:lvl1pPr algn="r">
              <a:defRPr sz="1200"/>
            </a:lvl1pPr>
          </a:lstStyle>
          <a:p>
            <a:fld id="{579786E7-EDAB-724E-B5AE-1BDD6B8AC677}" type="slidenum">
              <a:rPr lang="en-US" smtClean="0"/>
              <a:pPr/>
              <a:t>‹#›</a:t>
            </a:fld>
            <a:endParaRPr lang="en-US"/>
          </a:p>
        </p:txBody>
      </p:sp>
    </p:spTree>
    <p:extLst>
      <p:ext uri="{BB962C8B-B14F-4D97-AF65-F5344CB8AC3E}">
        <p14:creationId xmlns:p14="http://schemas.microsoft.com/office/powerpoint/2010/main" val="13062683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1</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a:t>
            </a:r>
            <a:r>
              <a:rPr lang="en-GB" dirty="0" err="1" smtClean="0"/>
              <a:t>Struct</a:t>
            </a:r>
            <a:r>
              <a:rPr lang="en-GB" dirty="0" smtClean="0"/>
              <a:t> for SPI1 and SPI2. The Access </a:t>
            </a:r>
            <a:r>
              <a:rPr lang="en-GB" dirty="0" err="1" smtClean="0"/>
              <a:t>Struct</a:t>
            </a:r>
            <a:r>
              <a:rPr lang="en-GB" dirty="0" smtClean="0"/>
              <a:t> is the interface of a driver to the middleware component or the user application.</a:t>
            </a:r>
          </a:p>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2</a:t>
            </a:fld>
            <a:endParaRPr lang="en-US"/>
          </a:p>
        </p:txBody>
      </p:sp>
    </p:spTree>
    <p:extLst>
      <p:ext uri="{BB962C8B-B14F-4D97-AF65-F5344CB8AC3E}">
        <p14:creationId xmlns:p14="http://schemas.microsoft.com/office/powerpoint/2010/main" val="1354750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1440000"/>
            <a:ext cx="11037125" cy="1920000"/>
          </a:xfrm>
        </p:spPr>
        <p:txBody>
          <a:bodyPr lIns="0" tIns="0" rIns="0" bIns="0">
            <a:normAutofit/>
          </a:bodyPr>
          <a:lstStyle>
            <a:lvl1pPr algn="r">
              <a:defRPr sz="4800" b="0">
                <a:solidFill>
                  <a:schemeClr val="accent1"/>
                </a:solidFill>
                <a:effectLst/>
              </a:defRPr>
            </a:lvl1pPr>
          </a:lstStyle>
          <a:p>
            <a:r>
              <a:rPr kumimoji="0" lang="en-GB" dirty="0" smtClean="0"/>
              <a:t>Click to Edit Title</a:t>
            </a:r>
            <a:endParaRPr kumimoji="0" lang="en-US" dirty="0"/>
          </a:p>
        </p:txBody>
      </p:sp>
      <p:sp>
        <p:nvSpPr>
          <p:cNvPr id="20" name="Subtitle 19"/>
          <p:cNvSpPr>
            <a:spLocks noGrp="1"/>
          </p:cNvSpPr>
          <p:nvPr>
            <p:ph type="subTitle" idx="1" hasCustomPrompt="1"/>
          </p:nvPr>
        </p:nvSpPr>
        <p:spPr>
          <a:xfrm>
            <a:off x="900000" y="3600000"/>
            <a:ext cx="11037125" cy="960000"/>
          </a:xfrm>
        </p:spPr>
        <p:txBody>
          <a:bodyPr lIns="0" tIns="0" rIns="0"/>
          <a:lstStyle>
            <a:lvl1pPr marL="36576" indent="0" algn="r">
              <a:spcBef>
                <a:spcPts val="0"/>
              </a:spcBef>
              <a:buNone/>
              <a:defRPr sz="32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dirty="0" smtClean="0"/>
              <a:t>Click to edit subtitle</a:t>
            </a:r>
            <a:endParaRPr kumimoji="0"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smtClean="0"/>
              <a:t>Click to edit text</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US" dirty="0"/>
          </a:p>
        </p:txBody>
      </p:sp>
      <p:sp>
        <p:nvSpPr>
          <p:cNvPr id="9" name="Title 8"/>
          <p:cNvSpPr>
            <a:spLocks noGrp="1"/>
          </p:cNvSpPr>
          <p:nvPr>
            <p:ph type="title" hasCustomPrompt="1"/>
          </p:nvPr>
        </p:nvSpPr>
        <p:spPr/>
        <p:txBody>
          <a:bodyPr/>
          <a:lstStyle/>
          <a:p>
            <a:r>
              <a:rPr lang="en-GB" dirty="0" smtClean="0"/>
              <a:t>Click to Edit 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smtClean="0"/>
          </a:p>
        </p:txBody>
      </p:sp>
    </p:spTree>
    <p:extLst>
      <p:ext uri="{BB962C8B-B14F-4D97-AF65-F5344CB8AC3E}">
        <p14:creationId xmlns:p14="http://schemas.microsoft.com/office/powerpoint/2010/main" val="17796278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2 Colum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smtClean="0"/>
              <a:t>Click to Edit Title</a:t>
            </a:r>
            <a:endParaRPr kumimoji="0" lang="en-US" dirty="0"/>
          </a:p>
        </p:txBody>
      </p:sp>
      <p:sp>
        <p:nvSpPr>
          <p:cNvPr id="3"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smtClean="0"/>
              <a:t>Click to edit text</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smtClean="0"/>
              <a:t>Click to edit text</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smtClean="0"/>
              <a:t>Click to edit text</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smtClean="0"/>
              <a:t>Click to edit text</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US" dirty="0"/>
          </a:p>
        </p:txBody>
      </p:sp>
      <p:sp>
        <p:nvSpPr>
          <p:cNvPr id="9" name="Title 8"/>
          <p:cNvSpPr>
            <a:spLocks noGrp="1"/>
          </p:cNvSpPr>
          <p:nvPr>
            <p:ph type="title" hasCustomPrompt="1"/>
          </p:nvPr>
        </p:nvSpPr>
        <p:spPr/>
        <p:txBody>
          <a:bodyPr/>
          <a:lstStyle/>
          <a:p>
            <a:r>
              <a:rPr lang="en-GB" dirty="0" smtClean="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smtClean="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smtClean="0"/>
          </a:p>
        </p:txBody>
      </p:sp>
    </p:spTree>
    <p:extLst>
      <p:ext uri="{BB962C8B-B14F-4D97-AF65-F5344CB8AC3E}">
        <p14:creationId xmlns:p14="http://schemas.microsoft.com/office/powerpoint/2010/main" val="199745343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smtClean="0"/>
              <a:t>Click to edit text</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US" dirty="0"/>
          </a:p>
        </p:txBody>
      </p:sp>
      <p:sp>
        <p:nvSpPr>
          <p:cNvPr id="9" name="Title 8"/>
          <p:cNvSpPr>
            <a:spLocks noGrp="1"/>
          </p:cNvSpPr>
          <p:nvPr>
            <p:ph type="title" hasCustomPrompt="1"/>
          </p:nvPr>
        </p:nvSpPr>
        <p:spPr/>
        <p:txBody>
          <a:bodyPr/>
          <a:lstStyle/>
          <a:p>
            <a:r>
              <a:rPr lang="en-GB" dirty="0" smtClean="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smtClean="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smtClean="0"/>
          </a:p>
        </p:txBody>
      </p:sp>
    </p:spTree>
    <p:extLst>
      <p:ext uri="{BB962C8B-B14F-4D97-AF65-F5344CB8AC3E}">
        <p14:creationId xmlns:p14="http://schemas.microsoft.com/office/powerpoint/2010/main" val="67880711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learence check 1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smtClean="0"/>
              <a:t>Click to Edit Title</a:t>
            </a:r>
            <a:endParaRPr kumimoji="0" lang="en-US" dirty="0"/>
          </a:p>
        </p:txBody>
      </p:sp>
      <p:sp>
        <p:nvSpPr>
          <p:cNvPr id="3" name="Content Placeholder 2"/>
          <p:cNvSpPr>
            <a:spLocks noGrp="1"/>
          </p:cNvSpPr>
          <p:nvPr>
            <p:ph sz="half" idx="1" hasCustomPrompt="1"/>
          </p:nvPr>
        </p:nvSpPr>
        <p:spPr>
          <a:xfrm>
            <a:off x="479875" y="1440000"/>
            <a:ext cx="11157425"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smtClean="0"/>
              <a:t>Click to edit text</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US" dirty="0"/>
          </a:p>
        </p:txBody>
      </p:sp>
      <p:sp>
        <p:nvSpPr>
          <p:cNvPr id="7" name="Rectangle 6"/>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MS PGothic" pitchFamily="34" charset="-128"/>
            </a:endParaRPr>
          </a:p>
        </p:txBody>
      </p:sp>
      <p:sp>
        <p:nvSpPr>
          <p:cNvPr id="8" name="Rectangle 7"/>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FFFFFF"/>
                </a:solidFill>
                <a:effectLst/>
                <a:latin typeface="Arial" charset="0"/>
                <a:ea typeface="MS PGothic" pitchFamily="34" charset="-128"/>
              </a:rPr>
              <a:t>Approximate</a:t>
            </a:r>
            <a:r>
              <a:rPr kumimoji="0" lang="en-US" sz="1000" b="1" i="0" u="none" strike="noStrike" cap="none" normalizeH="0" dirty="0" smtClean="0">
                <a:ln>
                  <a:noFill/>
                </a:ln>
                <a:solidFill>
                  <a:srgbClr val="FFFFFF"/>
                </a:solidFill>
                <a:effectLst/>
                <a:latin typeface="Arial" charset="0"/>
                <a:ea typeface="MS PGothic" pitchFamily="34" charset="-128"/>
              </a:rPr>
              <a:t> clearance</a:t>
            </a:r>
            <a:endParaRPr kumimoji="0" lang="en-US" sz="1000" b="1" i="0" u="none" strike="noStrike" cap="none" normalizeH="0" baseline="0" dirty="0" smtClean="0">
              <a:ln>
                <a:noFill/>
              </a:ln>
              <a:solidFill>
                <a:srgbClr val="FFFFFF"/>
              </a:solidFill>
              <a:effectLst/>
              <a:latin typeface="Arial" charset="0"/>
              <a:ea typeface="MS PGothic" pitchFamily="34" charset="-128"/>
            </a:endParaRPr>
          </a:p>
        </p:txBody>
      </p:sp>
      <p:sp>
        <p:nvSpPr>
          <p:cNvPr id="9" name="Rectangle 8"/>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smtClean="0">
                <a:solidFill>
                  <a:srgbClr val="FFFFFF"/>
                </a:solidFill>
                <a:latin typeface="Arial" charset="0"/>
                <a:ea typeface="MS PGothic" pitchFamily="34" charset="-128"/>
              </a:rPr>
              <a:t>Approximate clearance</a:t>
            </a:r>
          </a:p>
        </p:txBody>
      </p:sp>
      <p:sp>
        <p:nvSpPr>
          <p:cNvPr id="11" name="Rectangle 10"/>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FFFFFF"/>
                </a:solidFill>
                <a:effectLst/>
                <a:latin typeface="Arial" charset="0"/>
                <a:ea typeface="MS PGothic" pitchFamily="34" charset="-128"/>
              </a:rPr>
              <a:t>Approximate</a:t>
            </a:r>
            <a:r>
              <a:rPr kumimoji="0" lang="en-US" sz="1000" b="1" i="0" u="none" strike="noStrike" cap="none" normalizeH="0" dirty="0" smtClean="0">
                <a:ln>
                  <a:noFill/>
                </a:ln>
                <a:solidFill>
                  <a:srgbClr val="FFFFFF"/>
                </a:solidFill>
                <a:effectLst/>
                <a:latin typeface="Arial" charset="0"/>
                <a:ea typeface="MS PGothic" pitchFamily="34" charset="-128"/>
              </a:rPr>
              <a:t> clearance</a:t>
            </a:r>
            <a:endParaRPr kumimoji="0" lang="en-US" sz="1000" b="1" i="0" u="none" strike="noStrike" cap="none" normalizeH="0" baseline="0" dirty="0" smtClean="0">
              <a:ln>
                <a:noFill/>
              </a:ln>
              <a:solidFill>
                <a:srgbClr val="FFFFFF"/>
              </a:solidFill>
              <a:effectLst/>
              <a:latin typeface="Arial" charset="0"/>
              <a:ea typeface="MS PGothic" pitchFamily="34" charset="-128"/>
            </a:endParaRPr>
          </a:p>
        </p:txBody>
      </p:sp>
      <p:sp>
        <p:nvSpPr>
          <p:cNvPr id="12" name="Rectangle 11"/>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smtClean="0">
                <a:solidFill>
                  <a:srgbClr val="FFFFFF"/>
                </a:solidFill>
                <a:latin typeface="Arial" charset="0"/>
                <a:ea typeface="MS PGothic" pitchFamily="34" charset="-128"/>
              </a:rPr>
              <a:t>Approximate clearance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learence check 2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smtClean="0"/>
              <a:t>Click to Edit Title</a:t>
            </a:r>
            <a:endParaRPr kumimoji="0" lang="en-US" dirty="0"/>
          </a:p>
        </p:txBody>
      </p:sp>
      <p:sp>
        <p:nvSpPr>
          <p:cNvPr id="5" name="Rectangle 4"/>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MS PGothic" pitchFamily="34" charset="-128"/>
            </a:endParaRPr>
          </a:p>
        </p:txBody>
      </p:sp>
      <p:sp>
        <p:nvSpPr>
          <p:cNvPr id="6" name="Rectangle 5"/>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FFFFFF"/>
                </a:solidFill>
                <a:effectLst/>
                <a:latin typeface="Arial" charset="0"/>
                <a:ea typeface="MS PGothic" pitchFamily="34" charset="-128"/>
              </a:rPr>
              <a:t>Approximate</a:t>
            </a:r>
            <a:r>
              <a:rPr kumimoji="0" lang="en-US" sz="1000" b="1" i="0" u="none" strike="noStrike" cap="none" normalizeH="0" dirty="0" smtClean="0">
                <a:ln>
                  <a:noFill/>
                </a:ln>
                <a:solidFill>
                  <a:srgbClr val="FFFFFF"/>
                </a:solidFill>
                <a:effectLst/>
                <a:latin typeface="Arial" charset="0"/>
                <a:ea typeface="MS PGothic" pitchFamily="34" charset="-128"/>
              </a:rPr>
              <a:t> clearance</a:t>
            </a:r>
            <a:endParaRPr kumimoji="0" lang="en-US" sz="1000" b="1" i="0" u="none" strike="noStrike" cap="none" normalizeH="0" baseline="0" dirty="0" smtClean="0">
              <a:ln>
                <a:noFill/>
              </a:ln>
              <a:solidFill>
                <a:srgbClr val="FFFFFF"/>
              </a:solidFill>
              <a:effectLst/>
              <a:latin typeface="Arial" charset="0"/>
              <a:ea typeface="MS PGothic" pitchFamily="34" charset="-128"/>
            </a:endParaRPr>
          </a:p>
        </p:txBody>
      </p:sp>
      <p:sp>
        <p:nvSpPr>
          <p:cNvPr id="7" name="Rectangle 6"/>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smtClean="0">
                <a:solidFill>
                  <a:srgbClr val="FFFFFF"/>
                </a:solidFill>
                <a:latin typeface="Arial" charset="0"/>
                <a:ea typeface="MS PGothic" pitchFamily="34" charset="-128"/>
              </a:rPr>
              <a:t>Approximate clearance</a:t>
            </a:r>
          </a:p>
        </p:txBody>
      </p:sp>
      <p:cxnSp>
        <p:nvCxnSpPr>
          <p:cNvPr id="11" name="Straight Connector 10"/>
          <p:cNvCxnSpPr/>
          <p:nvPr/>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smtClean="0"/>
              <a:t>Click to edit text</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US" dirty="0"/>
          </a:p>
        </p:txBody>
      </p:sp>
      <p:sp>
        <p:nvSpPr>
          <p:cNvPr id="13" name="Content Placeholder 3"/>
          <p:cNvSpPr>
            <a:spLocks noGrp="1"/>
          </p:cNvSpPr>
          <p:nvPr>
            <p:ph sz="half" idx="2" hasCustomPrompt="1"/>
          </p:nvPr>
        </p:nvSpPr>
        <p:spPr>
          <a:xfrm>
            <a:off x="6076800" y="1440000"/>
            <a:ext cx="5560500"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smtClean="0"/>
              <a:t>Click to edit text</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US" dirty="0"/>
          </a:p>
        </p:txBody>
      </p:sp>
      <p:sp>
        <p:nvSpPr>
          <p:cNvPr id="10" name="Rectangle 9"/>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FFFFFF"/>
                </a:solidFill>
                <a:effectLst/>
                <a:latin typeface="Arial" charset="0"/>
                <a:ea typeface="MS PGothic" pitchFamily="34" charset="-128"/>
              </a:rPr>
              <a:t>Approximate</a:t>
            </a:r>
            <a:r>
              <a:rPr kumimoji="0" lang="en-US" sz="1000" b="1" i="0" u="none" strike="noStrike" cap="none" normalizeH="0" dirty="0" smtClean="0">
                <a:ln>
                  <a:noFill/>
                </a:ln>
                <a:solidFill>
                  <a:srgbClr val="FFFFFF"/>
                </a:solidFill>
                <a:effectLst/>
                <a:latin typeface="Arial" charset="0"/>
                <a:ea typeface="MS PGothic" pitchFamily="34" charset="-128"/>
              </a:rPr>
              <a:t> clearance</a:t>
            </a:r>
            <a:endParaRPr kumimoji="0" lang="en-US" sz="1000" b="1" i="0" u="none" strike="noStrike" cap="none" normalizeH="0" baseline="0" dirty="0" smtClean="0">
              <a:ln>
                <a:noFill/>
              </a:ln>
              <a:solidFill>
                <a:srgbClr val="FFFFFF"/>
              </a:solidFill>
              <a:effectLst/>
              <a:latin typeface="Arial" charset="0"/>
              <a:ea typeface="MS PGothic" pitchFamily="34" charset="-128"/>
            </a:endParaRPr>
          </a:p>
        </p:txBody>
      </p:sp>
      <p:sp>
        <p:nvSpPr>
          <p:cNvPr id="14" name="Rectangle 13"/>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smtClean="0">
                <a:solidFill>
                  <a:srgbClr val="FFFFFF"/>
                </a:solidFill>
                <a:latin typeface="Arial" charset="0"/>
                <a:ea typeface="MS PGothic" pitchFamily="34" charset="-128"/>
              </a:rPr>
              <a:t>Approximate clearance</a:t>
            </a:r>
          </a:p>
        </p:txBody>
      </p:sp>
      <p:cxnSp>
        <p:nvCxnSpPr>
          <p:cNvPr id="15" name="Straight Connector 14"/>
          <p:cNvCxnSpPr/>
          <p:nvPr userDrawn="1"/>
        </p:nvCxnSpPr>
        <p:spPr>
          <a:xfrm>
            <a:off x="468663" y="1339852"/>
            <a:ext cx="0" cy="5067885"/>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1534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ransistion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2796212"/>
            <a:ext cx="11037125" cy="1013625"/>
          </a:xfrm>
        </p:spPr>
        <p:txBody>
          <a:bodyPr lIns="0" tIns="0" rIns="0" bIns="0">
            <a:normAutofit/>
          </a:bodyPr>
          <a:lstStyle>
            <a:lvl1pPr algn="r">
              <a:defRPr sz="4800" b="0">
                <a:solidFill>
                  <a:schemeClr val="accent1"/>
                </a:solidFill>
                <a:effectLst/>
              </a:defRPr>
            </a:lvl1pPr>
          </a:lstStyle>
          <a:p>
            <a:r>
              <a:rPr kumimoji="0" lang="en-GB" dirty="0" smtClean="0"/>
              <a:t>Click to Edit Title</a:t>
            </a:r>
            <a:endParaRPr kumimoji="0" lang="en-US" dirty="0"/>
          </a:p>
        </p:txBody>
      </p:sp>
    </p:spTree>
    <p:extLst>
      <p:ext uri="{BB962C8B-B14F-4D97-AF65-F5344CB8AC3E}">
        <p14:creationId xmlns:p14="http://schemas.microsoft.com/office/powerpoint/2010/main" val="83946838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1534990" y="2540000"/>
            <a:ext cx="9276208" cy="1479663"/>
          </a:xfrm>
        </p:spPr>
        <p:txBody>
          <a:bodyPr lIns="0" tIns="0" rIns="0" bIns="0">
            <a:noAutofit/>
          </a:bodyPr>
          <a:lstStyle>
            <a:lvl1pPr algn="l">
              <a:defRPr sz="3200" b="0" baseline="0">
                <a:solidFill>
                  <a:schemeClr val="accent1"/>
                </a:solidFill>
                <a:effectLst/>
              </a:defRPr>
            </a:lvl1pPr>
          </a:lstStyle>
          <a:p>
            <a:r>
              <a:rPr kumimoji="0" lang="en-GB" dirty="0" smtClean="0"/>
              <a:t>Type or insert a quote into this box ensuring each line of text is as equal as possible.  There are three line to fill so please edit as required.  Character count </a:t>
            </a:r>
            <a:r>
              <a:rPr kumimoji="0" lang="en-GB" dirty="0" err="1" smtClean="0"/>
              <a:t>approx</a:t>
            </a:r>
            <a:r>
              <a:rPr kumimoji="0" lang="en-GB" dirty="0" smtClean="0"/>
              <a:t> 160</a:t>
            </a:r>
            <a:endParaRPr kumimoji="0" lang="en-US" dirty="0"/>
          </a:p>
        </p:txBody>
      </p:sp>
      <p:sp>
        <p:nvSpPr>
          <p:cNvPr id="12" name="TextBox 11"/>
          <p:cNvSpPr txBox="1"/>
          <p:nvPr userDrawn="1"/>
        </p:nvSpPr>
        <p:spPr>
          <a:xfrm>
            <a:off x="3358542" y="4515556"/>
            <a:ext cx="914400" cy="914400"/>
          </a:xfrm>
          <a:prstGeom prst="rect">
            <a:avLst/>
          </a:prstGeom>
        </p:spPr>
        <p:txBody>
          <a:bodyPr vert="horz" wrap="none" lIns="0" tIns="0" rIns="0" bIns="0" rtlCol="0" anchor="t">
            <a:normAutofit/>
          </a:bodyPr>
          <a:lstStyle/>
          <a:p>
            <a:endParaRPr lang="en-US" dirty="0" smtClean="0"/>
          </a:p>
        </p:txBody>
      </p:sp>
      <p:sp>
        <p:nvSpPr>
          <p:cNvPr id="14" name="Text Placeholder 13"/>
          <p:cNvSpPr>
            <a:spLocks noGrp="1"/>
          </p:cNvSpPr>
          <p:nvPr>
            <p:ph type="body" sz="quarter" idx="11" hasCustomPrompt="1"/>
          </p:nvPr>
        </p:nvSpPr>
        <p:spPr>
          <a:xfrm>
            <a:off x="6180846" y="4524558"/>
            <a:ext cx="4710991" cy="546041"/>
          </a:xfrm>
        </p:spPr>
        <p:txBody>
          <a:bodyPr/>
          <a:lstStyle>
            <a:lvl1pPr marL="0" indent="0" algn="r">
              <a:buNone/>
              <a:defRPr sz="1200">
                <a:solidFill>
                  <a:srgbClr val="7F7F7F"/>
                </a:solidFill>
              </a:defRPr>
            </a:lvl1pPr>
            <a:lvl2pPr marL="538162" indent="0">
              <a:buNone/>
              <a:defRPr sz="1200">
                <a:solidFill>
                  <a:srgbClr val="7F7F7F"/>
                </a:solidFill>
              </a:defRPr>
            </a:lvl2pPr>
            <a:lvl3pPr marL="538162" indent="0">
              <a:buNone/>
              <a:defRPr sz="1200">
                <a:solidFill>
                  <a:srgbClr val="7F7F7F"/>
                </a:solidFill>
              </a:defRPr>
            </a:lvl3pPr>
            <a:lvl4pPr marL="538162" indent="0">
              <a:buNone/>
              <a:defRPr sz="1200">
                <a:solidFill>
                  <a:srgbClr val="7F7F7F"/>
                </a:solidFill>
              </a:defRPr>
            </a:lvl4pPr>
            <a:lvl5pPr marL="538162" indent="0">
              <a:buNone/>
              <a:defRPr sz="1200">
                <a:solidFill>
                  <a:srgbClr val="7F7F7F"/>
                </a:solidFill>
              </a:defRPr>
            </a:lvl5pPr>
          </a:lstStyle>
          <a:p>
            <a:pPr lvl="0"/>
            <a:r>
              <a:rPr lang="en-GB" dirty="0" smtClean="0"/>
              <a:t>Type acknowledgement or source of statement</a:t>
            </a:r>
            <a:endParaRPr lang="en-US" dirty="0"/>
          </a:p>
        </p:txBody>
      </p:sp>
    </p:spTree>
    <p:extLst>
      <p:ext uri="{BB962C8B-B14F-4D97-AF65-F5344CB8AC3E}">
        <p14:creationId xmlns:p14="http://schemas.microsoft.com/office/powerpoint/2010/main" val="1432713462"/>
      </p:ext>
    </p:extLst>
  </p:cSld>
  <p:clrMapOvr>
    <a:masterClrMapping/>
  </p:clrMapOvr>
  <p:timing>
    <p:tnLst>
      <p:par>
        <p:cTn id="1" dur="indefinite" restart="never" nodeType="tmRoot"/>
      </p:par>
    </p:tnLst>
  </p:timing>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13" name="Title Placeholder 12"/>
          <p:cNvSpPr>
            <a:spLocks noGrp="1"/>
          </p:cNvSpPr>
          <p:nvPr>
            <p:ph type="title"/>
          </p:nvPr>
        </p:nvSpPr>
        <p:spPr>
          <a:xfrm>
            <a:off x="479874" y="336000"/>
            <a:ext cx="11160000" cy="576000"/>
          </a:xfrm>
          <a:prstGeom prst="rect">
            <a:avLst/>
          </a:prstGeom>
        </p:spPr>
        <p:txBody>
          <a:bodyPr vert="horz" lIns="0" tIns="0" rIns="0" bIns="0" anchor="t">
            <a:normAutofit/>
          </a:bodyPr>
          <a:lstStyle/>
          <a:p>
            <a:r>
              <a:rPr kumimoji="0" lang="en-GB" dirty="0" smtClean="0"/>
              <a:t>Click to Edit Title</a:t>
            </a:r>
            <a:endParaRPr kumimoji="0" lang="en-US" dirty="0"/>
          </a:p>
        </p:txBody>
      </p:sp>
      <p:sp>
        <p:nvSpPr>
          <p:cNvPr id="4" name="Text Placeholder 3"/>
          <p:cNvSpPr>
            <a:spLocks noGrp="1"/>
          </p:cNvSpPr>
          <p:nvPr>
            <p:ph type="body" idx="1"/>
          </p:nvPr>
        </p:nvSpPr>
        <p:spPr>
          <a:xfrm>
            <a:off x="479875" y="1440000"/>
            <a:ext cx="11157425" cy="4680000"/>
          </a:xfrm>
          <a:prstGeom prst="rect">
            <a:avLst/>
          </a:prstGeom>
        </p:spPr>
        <p:txBody>
          <a:bodyPr vert="horz" lIns="0" tIns="0" rIns="0" bIns="0">
            <a:noAutofit/>
          </a:bodyPr>
          <a:lstStyle/>
          <a:p>
            <a:pPr lvl="0" eaLnBrk="1" latinLnBrk="0" hangingPunct="1"/>
            <a:r>
              <a:rPr kumimoji="0" lang="en-GB" dirty="0" smtClean="0"/>
              <a:t>Click to edit text</a:t>
            </a:r>
          </a:p>
          <a:p>
            <a:pPr lvl="1" eaLnBrk="1" latinLnBrk="0" hangingPunct="1"/>
            <a:r>
              <a:rPr kumimoji="0" lang="en-GB" dirty="0" smtClean="0"/>
              <a:t>Second level</a:t>
            </a:r>
          </a:p>
          <a:p>
            <a:pPr lvl="2" eaLnBrk="1" latinLnBrk="0" hangingPunct="1"/>
            <a:r>
              <a:rPr kumimoji="0" lang="en-GB" dirty="0" smtClean="0"/>
              <a:t>Third level</a:t>
            </a:r>
          </a:p>
          <a:p>
            <a:pPr lvl="3" eaLnBrk="1" latinLnBrk="0" hangingPunct="1"/>
            <a:r>
              <a:rPr kumimoji="0" lang="en-GB" dirty="0" smtClean="0"/>
              <a:t>Fourth level</a:t>
            </a:r>
          </a:p>
          <a:p>
            <a:pPr lvl="4" eaLnBrk="1" latinLnBrk="0" hangingPunct="1"/>
            <a:r>
              <a:rPr kumimoji="0" lang="en-GB" dirty="0" smtClean="0"/>
              <a:t>Fifth level</a:t>
            </a:r>
            <a:endParaRPr kumimoji="0" lang="en-US" dirty="0"/>
          </a:p>
        </p:txBody>
      </p:sp>
      <p:sp>
        <p:nvSpPr>
          <p:cNvPr id="7" name="Slide Number Placeholder 4"/>
          <p:cNvSpPr txBox="1">
            <a:spLocks/>
          </p:cNvSpPr>
          <p:nvPr/>
        </p:nvSpPr>
        <p:spPr>
          <a:xfrm>
            <a:off x="477788" y="6559369"/>
            <a:ext cx="1303046" cy="240000"/>
          </a:xfrm>
          <a:prstGeom prst="rect">
            <a:avLst/>
          </a:prstGeom>
        </p:spPr>
        <p:txBody>
          <a:bodyPr vert="horz" lIns="0" tIns="0" bIns="0" anchor="t"/>
          <a:lstStyle>
            <a:defPPr>
              <a:defRPr lang="en-US"/>
            </a:defPPr>
            <a:lvl1pPr marL="0" algn="l" defTabSz="457200" rtl="0" eaLnBrk="1" latinLnBrk="0" hangingPunct="1">
              <a:defRPr kumimoji="0" sz="1000" kern="1200">
                <a:solidFill>
                  <a:schemeClr val="tx1"/>
                </a:solidFill>
                <a:latin typeface="+mn-lt"/>
                <a:ea typeface="+mn-ea"/>
                <a:cs typeface="Gill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fld id="{319DA607-C033-414D-8F05-C963E77EB547}" type="slidenum">
              <a:rPr lang="en-US" smtClean="0"/>
              <a:pPr marL="0" marR="0" indent="0" algn="l" defTabSz="457200" rtl="0" eaLnBrk="1" fontAlgn="auto" latinLnBrk="0" hangingPunct="1">
                <a:lnSpc>
                  <a:spcPct val="100000"/>
                </a:lnSpc>
                <a:spcBef>
                  <a:spcPts val="0"/>
                </a:spcBef>
                <a:spcAft>
                  <a:spcPts val="0"/>
                </a:spcAft>
                <a:buClrTx/>
                <a:buSzTx/>
                <a:buFontTx/>
                <a:buNone/>
                <a:tabLst/>
                <a:defRPr/>
              </a:pPr>
              <a:t>‹#›</a:t>
            </a:fld>
            <a:endParaRPr lang="en-US" dirty="0" smtClean="0"/>
          </a:p>
          <a:p>
            <a:endParaRPr lang="en-US" b="0" dirty="0"/>
          </a:p>
        </p:txBody>
      </p:sp>
    </p:spTree>
  </p:cSld>
  <p:clrMap bg1="lt1" tx1="dk1" bg2="lt2" tx2="dk2" accent1="accent1" accent2="accent2" accent3="accent3" accent4="accent4" accent5="accent5" accent6="accent6" hlink="hlink" folHlink="folHlink"/>
  <p:sldLayoutIdLst>
    <p:sldLayoutId id="2147483717" r:id="rId1"/>
    <p:sldLayoutId id="2147483728" r:id="rId2"/>
    <p:sldLayoutId id="2147483718" r:id="rId3"/>
    <p:sldLayoutId id="2147483719" r:id="rId4"/>
    <p:sldLayoutId id="2147483720" r:id="rId5"/>
    <p:sldLayoutId id="2147483721" r:id="rId6"/>
    <p:sldLayoutId id="2147483722" r:id="rId7"/>
    <p:sldLayoutId id="2147483723" r:id="rId8"/>
    <p:sldLayoutId id="2147483724" r:id="rId9"/>
  </p:sldLayoutIdLst>
  <p:timing>
    <p:tnLst>
      <p:par>
        <p:cTn id="1" dur="indefinite" restart="never" nodeType="tmRoot"/>
      </p:par>
    </p:tnLst>
  </p:timing>
  <p:hf sldNum="0" hdr="0" ftr="0" dt="0"/>
  <p:txStyles>
    <p:titleStyle>
      <a:lvl1pPr algn="l" rtl="0" eaLnBrk="1" latinLnBrk="0" hangingPunct="1">
        <a:spcBef>
          <a:spcPct val="0"/>
        </a:spcBef>
        <a:buNone/>
        <a:tabLst>
          <a:tab pos="2155825" algn="l"/>
        </a:tabLst>
        <a:defRPr kumimoji="0" sz="3800" b="0" i="0" kern="1200">
          <a:solidFill>
            <a:schemeClr val="accent1"/>
          </a:solidFill>
          <a:effectLst/>
          <a:latin typeface="Gill Sans MT"/>
          <a:ea typeface="+mj-ea"/>
          <a:cs typeface="Gill Sans MT"/>
        </a:defRPr>
      </a:lvl1pPr>
    </p:titleStyle>
    <p:bodyStyle>
      <a:lvl1pPr marL="265113" indent="-265113" algn="l" rtl="0" eaLnBrk="1" latinLnBrk="0" hangingPunct="1">
        <a:spcBef>
          <a:spcPts val="400"/>
        </a:spcBef>
        <a:buClr>
          <a:schemeClr val="accent5"/>
        </a:buClr>
        <a:buSzPct val="95000"/>
        <a:buFont typeface="Wingdings" charset="2"/>
        <a:buChar char="§"/>
        <a:defRPr kumimoji="0" sz="2400" b="0" i="0" kern="1200">
          <a:solidFill>
            <a:schemeClr val="tx1"/>
          </a:solidFill>
          <a:effectLst/>
          <a:latin typeface="Gill Sans MT"/>
          <a:ea typeface="+mn-ea"/>
          <a:cs typeface="Gill Sans MT"/>
        </a:defRPr>
      </a:lvl1pPr>
      <a:lvl2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2pPr>
      <a:lvl3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3pPr>
      <a:lvl4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4pPr>
      <a:lvl5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2757811" y="1575366"/>
            <a:ext cx="1368425" cy="353730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5" name="Rounded Rectangle 4"/>
          <p:cNvSpPr/>
          <p:nvPr/>
        </p:nvSpPr>
        <p:spPr bwMode="auto">
          <a:xfrm>
            <a:off x="4486597" y="351405"/>
            <a:ext cx="6057577" cy="5375954"/>
          </a:xfrm>
          <a:prstGeom prst="roundRect">
            <a:avLst>
              <a:gd name="adj" fmla="val 0"/>
            </a:avLst>
          </a:prstGeom>
          <a:solidFill>
            <a:srgbClr val="128CAB"/>
          </a:solidFill>
          <a:ln w="9525" algn="ctr">
            <a:noFill/>
            <a:round/>
            <a:headEnd/>
            <a:tailEnd/>
          </a:ln>
          <a:effectLst>
            <a:outerShdw blurRad="50800" dist="38100" dir="2700000" algn="tl" rotWithShape="0">
              <a:prstClr val="black">
                <a:alpha val="40000"/>
              </a:prstClr>
            </a:outerShdw>
          </a:effectLst>
        </p:spPr>
        <p:txBody>
          <a:bodyPr lIns="121944" tIns="72000" rIns="121944" bIns="60972" anchorCtr="1"/>
          <a:lstStyle/>
          <a:p>
            <a:pPr fontAlgn="auto">
              <a:spcBef>
                <a:spcPts val="0"/>
              </a:spcBef>
              <a:spcAft>
                <a:spcPts val="0"/>
              </a:spcAft>
              <a:defRPr/>
            </a:pPr>
            <a:r>
              <a:rPr lang="de-DE" sz="2000" b="1" kern="0" dirty="0">
                <a:solidFill>
                  <a:schemeClr val="bg1"/>
                </a:solidFill>
                <a:latin typeface="Gill Sans MT" pitchFamily="34" charset="0"/>
                <a:ea typeface="ＭＳ Ｐゴシック" pitchFamily="34" charset="-128"/>
                <a:cs typeface="Arial" charset="0"/>
              </a:rPr>
              <a:t>Software Packs</a:t>
            </a:r>
            <a:endParaRPr lang="en-GB" sz="2000" b="1" kern="0" dirty="0">
              <a:solidFill>
                <a:schemeClr val="bg1"/>
              </a:solidFill>
              <a:latin typeface="Gill Sans MT" pitchFamily="34" charset="0"/>
              <a:ea typeface="ＭＳ Ｐゴシック" pitchFamily="34" charset="-128"/>
              <a:cs typeface="Arial" charset="0"/>
            </a:endParaRPr>
          </a:p>
        </p:txBody>
      </p:sp>
      <p:sp>
        <p:nvSpPr>
          <p:cNvPr id="6" name="TextBox 5"/>
          <p:cNvSpPr txBox="1"/>
          <p:nvPr/>
        </p:nvSpPr>
        <p:spPr bwMode="auto">
          <a:xfrm>
            <a:off x="2757811" y="2354829"/>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USART</a:t>
            </a:r>
            <a:endParaRPr lang="en-GB" sz="1200" dirty="0">
              <a:latin typeface="+mn-lt"/>
            </a:endParaRPr>
          </a:p>
        </p:txBody>
      </p:sp>
      <p:sp>
        <p:nvSpPr>
          <p:cNvPr id="7" name="TextBox 6"/>
          <p:cNvSpPr txBox="1"/>
          <p:nvPr/>
        </p:nvSpPr>
        <p:spPr bwMode="auto">
          <a:xfrm>
            <a:off x="2757811" y="3720079"/>
            <a:ext cx="1439862" cy="277812"/>
          </a:xfrm>
          <a:prstGeom prst="rect">
            <a:avLst/>
          </a:prstGeom>
          <a:solidFill>
            <a:schemeClr val="bg1">
              <a:lumMod val="85000"/>
            </a:schemeClr>
          </a:solidFill>
          <a:ln>
            <a:noFill/>
          </a:ln>
        </p:spPr>
        <p:txBody>
          <a:bodyPr rIns="144000">
            <a:spAutoFit/>
          </a:bodyPr>
          <a:lstStyle/>
          <a:p>
            <a:pPr algn="r">
              <a:defRPr/>
            </a:pPr>
            <a:r>
              <a:rPr lang="en-US" sz="1200" dirty="0" smtClean="0">
                <a:latin typeface="+mn-lt"/>
              </a:rPr>
              <a:t>SPI #</a:t>
            </a:r>
            <a:r>
              <a:rPr lang="en-US" sz="1200" dirty="0" smtClean="0">
                <a:latin typeface="Segoe UI" panose="020B0502040204020203" pitchFamily="34" charset="0"/>
                <a:ea typeface="Segoe UI" panose="020B0502040204020203" pitchFamily="34" charset="0"/>
                <a:cs typeface="Segoe UI" panose="020B0502040204020203" pitchFamily="34" charset="0"/>
              </a:rPr>
              <a:t>1</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2757811" y="4159816"/>
            <a:ext cx="1439862" cy="276225"/>
          </a:xfrm>
          <a:prstGeom prst="rect">
            <a:avLst/>
          </a:prstGeom>
          <a:solidFill>
            <a:schemeClr val="bg1">
              <a:lumMod val="85000"/>
            </a:schemeClr>
          </a:solidFill>
          <a:ln>
            <a:noFill/>
          </a:ln>
        </p:spPr>
        <p:txBody>
          <a:bodyPr rIns="144000">
            <a:spAutoFit/>
          </a:bodyPr>
          <a:lstStyle/>
          <a:p>
            <a:pPr algn="r">
              <a:defRPr/>
            </a:pPr>
            <a:r>
              <a:rPr lang="en-GB" sz="1200" dirty="0" smtClean="0">
                <a:latin typeface="+mn-lt"/>
              </a:rPr>
              <a:t>I2C</a:t>
            </a:r>
            <a:endParaRPr lang="en-GB" sz="1200" dirty="0">
              <a:latin typeface="+mn-lt"/>
            </a:endParaRPr>
          </a:p>
        </p:txBody>
      </p:sp>
      <p:sp>
        <p:nvSpPr>
          <p:cNvPr id="10" name="TextBox 9"/>
          <p:cNvSpPr txBox="1"/>
          <p:nvPr/>
        </p:nvSpPr>
        <p:spPr bwMode="auto">
          <a:xfrm>
            <a:off x="2757811" y="1896041"/>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1" name="TextBox 10"/>
          <p:cNvSpPr txBox="1"/>
          <p:nvPr/>
        </p:nvSpPr>
        <p:spPr bwMode="auto">
          <a:xfrm>
            <a:off x="2757811" y="2823141"/>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PHY</a:t>
            </a:r>
            <a:endParaRPr lang="en-GB" sz="1200" dirty="0">
              <a:latin typeface="+mn-lt"/>
            </a:endParaRPr>
          </a:p>
        </p:txBody>
      </p:sp>
      <p:sp>
        <p:nvSpPr>
          <p:cNvPr id="12" name="TextBox 11"/>
          <p:cNvSpPr txBox="1"/>
          <p:nvPr/>
        </p:nvSpPr>
        <p:spPr bwMode="auto">
          <a:xfrm>
            <a:off x="2757811" y="4596379"/>
            <a:ext cx="1439862" cy="277812"/>
          </a:xfrm>
          <a:prstGeom prst="rect">
            <a:avLst/>
          </a:prstGeom>
          <a:solidFill>
            <a:schemeClr val="bg1">
              <a:lumMod val="85000"/>
            </a:schemeClr>
          </a:solidFill>
          <a:ln>
            <a:noFill/>
          </a:ln>
        </p:spPr>
        <p:txBody>
          <a:bodyPr rIns="144000">
            <a:spAutoFit/>
          </a:bodyPr>
          <a:lstStyle/>
          <a:p>
            <a:pPr algn="r">
              <a:defRPr/>
            </a:pPr>
            <a:r>
              <a:rPr lang="en-US" sz="1200" dirty="0">
                <a:latin typeface="+mn-lt"/>
              </a:rPr>
              <a:t>SDIO</a:t>
            </a:r>
            <a:endParaRPr lang="en-GB" sz="1200" dirty="0">
              <a:latin typeface="+mn-lt"/>
            </a:endParaRPr>
          </a:p>
        </p:txBody>
      </p:sp>
      <p:sp>
        <p:nvSpPr>
          <p:cNvPr id="14" name="Rounded Rectangle 13"/>
          <p:cNvSpPr/>
          <p:nvPr/>
        </p:nvSpPr>
        <p:spPr bwMode="auto">
          <a:xfrm>
            <a:off x="8034661" y="854641"/>
            <a:ext cx="2404739" cy="4767943"/>
          </a:xfrm>
          <a:prstGeom prst="roundRect">
            <a:avLst>
              <a:gd name="adj" fmla="val 0"/>
            </a:avLst>
          </a:prstGeom>
          <a:solidFill>
            <a:sysClr val="window" lastClr="FFFFFF">
              <a:lumMod val="85000"/>
            </a:sys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de-DE" sz="1600" b="1" kern="0" dirty="0" smtClean="0">
                <a:solidFill>
                  <a:srgbClr val="000000"/>
                </a:solidFill>
                <a:latin typeface="Gill Sans MT" pitchFamily="34" charset="0"/>
                <a:ea typeface="ＭＳ Ｐゴシック" pitchFamily="34" charset="-128"/>
              </a:rPr>
              <a:t>Driver Validation Pack</a:t>
            </a:r>
            <a:endParaRPr lang="en-GB" sz="1600" b="1" kern="0" dirty="0">
              <a:solidFill>
                <a:srgbClr val="000000"/>
              </a:solidFill>
              <a:latin typeface="Gill Sans MT" pitchFamily="34" charset="0"/>
              <a:ea typeface="ＭＳ Ｐゴシック" pitchFamily="34" charset="-128"/>
            </a:endParaRPr>
          </a:p>
        </p:txBody>
      </p:sp>
      <p:sp>
        <p:nvSpPr>
          <p:cNvPr id="15" name="Rounded Rectangle 14"/>
          <p:cNvSpPr/>
          <p:nvPr/>
        </p:nvSpPr>
        <p:spPr bwMode="auto">
          <a:xfrm>
            <a:off x="8190233" y="3416849"/>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smtClean="0">
                <a:solidFill>
                  <a:sysClr val="window" lastClr="FFFFFF"/>
                </a:solidFill>
                <a:latin typeface="Gill Sans MT" pitchFamily="34" charset="0"/>
                <a:ea typeface="ＭＳ Ｐゴシック" pitchFamily="34" charset="-128"/>
                <a:cs typeface="Arial" charset="0"/>
              </a:rPr>
              <a:t>SPI</a:t>
            </a:r>
            <a:endParaRPr lang="en-GB" sz="1600" b="1" kern="0" dirty="0">
              <a:solidFill>
                <a:sysClr val="window" lastClr="FFFFFF"/>
              </a:solidFill>
              <a:latin typeface="Gill Sans MT" pitchFamily="34" charset="0"/>
              <a:ea typeface="ＭＳ Ｐゴシック" pitchFamily="34" charset="-128"/>
              <a:cs typeface="Arial" charset="0"/>
            </a:endParaRPr>
          </a:p>
        </p:txBody>
      </p:sp>
      <p:sp>
        <p:nvSpPr>
          <p:cNvPr id="16" name="Rounded Rectangle 15"/>
          <p:cNvSpPr/>
          <p:nvPr/>
        </p:nvSpPr>
        <p:spPr bwMode="auto">
          <a:xfrm>
            <a:off x="8190228" y="1843286"/>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USB Device</a:t>
            </a:r>
            <a:endParaRPr lang="en-GB" sz="1600" b="1" kern="0" dirty="0">
              <a:solidFill>
                <a:sysClr val="window" lastClr="FFFFFF"/>
              </a:solidFill>
              <a:latin typeface="Gill Sans MT" pitchFamily="34" charset="0"/>
              <a:ea typeface="ＭＳ Ｐゴシック" pitchFamily="34" charset="-128"/>
              <a:cs typeface="Arial" charset="0"/>
            </a:endParaRPr>
          </a:p>
        </p:txBody>
      </p:sp>
      <p:sp>
        <p:nvSpPr>
          <p:cNvPr id="17" name="Rounded Rectangle 16"/>
          <p:cNvSpPr/>
          <p:nvPr/>
        </p:nvSpPr>
        <p:spPr bwMode="auto">
          <a:xfrm>
            <a:off x="8190229" y="4465891"/>
            <a:ext cx="2134866" cy="468000"/>
          </a:xfrm>
          <a:prstGeom prst="roundRect">
            <a:avLst>
              <a:gd name="adj" fmla="val 0"/>
            </a:avLst>
          </a:prstGeom>
          <a:solidFill>
            <a:srgbClr val="00B1DB"/>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600" b="1" kern="0" dirty="0" smtClean="0">
                <a:solidFill>
                  <a:srgbClr val="FDFDFD"/>
                </a:solidFill>
                <a:latin typeface="Gill Sans MT" pitchFamily="34" charset="0"/>
                <a:ea typeface="MS PGothic" pitchFamily="34" charset="-128"/>
                <a:cs typeface="Arial" charset="0"/>
              </a:rPr>
              <a:t>MCI</a:t>
            </a:r>
            <a:endParaRPr lang="de-DE" sz="1600" b="1" kern="0" dirty="0">
              <a:solidFill>
                <a:srgbClr val="FDFDFD"/>
              </a:solidFill>
              <a:latin typeface="Gill Sans MT" pitchFamily="34" charset="0"/>
              <a:ea typeface="MS PGothic" pitchFamily="34" charset="-128"/>
              <a:cs typeface="Arial" charset="0"/>
            </a:endParaRPr>
          </a:p>
        </p:txBody>
      </p:sp>
      <p:sp>
        <p:nvSpPr>
          <p:cNvPr id="19" name="Rounded Rectangle 18"/>
          <p:cNvSpPr/>
          <p:nvPr/>
        </p:nvSpPr>
        <p:spPr bwMode="auto">
          <a:xfrm>
            <a:off x="8190235" y="2367807"/>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smtClean="0">
                <a:solidFill>
                  <a:sysClr val="window" lastClr="FFFFFF"/>
                </a:solidFill>
                <a:latin typeface="Gill Sans MT" pitchFamily="34" charset="0"/>
                <a:ea typeface="ＭＳ Ｐゴシック" pitchFamily="34" charset="-128"/>
                <a:cs typeface="Arial" charset="0"/>
              </a:rPr>
              <a:t>USART</a:t>
            </a:r>
            <a:endParaRPr lang="de-DE" sz="1600" b="1" kern="0" dirty="0">
              <a:solidFill>
                <a:sysClr val="window" lastClr="FFFFFF"/>
              </a:solidFill>
              <a:latin typeface="Gill Sans MT" pitchFamily="34" charset="0"/>
              <a:ea typeface="ＭＳ Ｐゴシック" pitchFamily="34" charset="-128"/>
              <a:cs typeface="Arial" charset="0"/>
            </a:endParaRPr>
          </a:p>
        </p:txBody>
      </p:sp>
      <p:sp>
        <p:nvSpPr>
          <p:cNvPr id="20" name="Rounded Rectangle 19"/>
          <p:cNvSpPr/>
          <p:nvPr/>
        </p:nvSpPr>
        <p:spPr bwMode="auto">
          <a:xfrm>
            <a:off x="4631061" y="854641"/>
            <a:ext cx="3095625" cy="4767943"/>
          </a:xfrm>
          <a:prstGeom prst="roundRect">
            <a:avLst>
              <a:gd name="adj" fmla="val 0"/>
            </a:avLst>
          </a:prstGeom>
          <a:solidFill>
            <a:sysClr val="window" lastClr="FFFFFF">
              <a:lumMod val="85000"/>
            </a:sys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en-US" sz="1600" b="1" kern="0" dirty="0" smtClean="0">
                <a:solidFill>
                  <a:srgbClr val="000000"/>
                </a:solidFill>
                <a:latin typeface="Gill Sans MT" pitchFamily="34" charset="0"/>
                <a:ea typeface="ＭＳ Ｐゴシック" pitchFamily="34" charset="-128"/>
              </a:rPr>
              <a:t>Device Pack</a:t>
            </a:r>
            <a:endParaRPr lang="en-GB" sz="1600" b="1" kern="0" dirty="0">
              <a:solidFill>
                <a:srgbClr val="000000"/>
              </a:solidFill>
              <a:latin typeface="Gill Sans MT" pitchFamily="34" charset="0"/>
              <a:ea typeface="ＭＳ Ｐゴシック" pitchFamily="34" charset="-128"/>
            </a:endParaRPr>
          </a:p>
        </p:txBody>
      </p:sp>
      <p:sp>
        <p:nvSpPr>
          <p:cNvPr id="21" name="Rounded Rectangle 20"/>
          <p:cNvSpPr/>
          <p:nvPr/>
        </p:nvSpPr>
        <p:spPr bwMode="auto">
          <a:xfrm>
            <a:off x="4773936" y="1340416"/>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Startup/System</a:t>
            </a:r>
            <a:endParaRPr lang="de-DE" sz="1500" b="1" kern="0" dirty="0">
              <a:solidFill>
                <a:sysClr val="window" lastClr="FFFFFF"/>
              </a:solidFill>
              <a:latin typeface="Gill Sans MT" pitchFamily="34" charset="0"/>
              <a:ea typeface="ＭＳ Ｐゴシック" pitchFamily="34" charset="-128"/>
              <a:cs typeface="Arial" charset="0"/>
            </a:endParaRPr>
          </a:p>
        </p:txBody>
      </p:sp>
      <p:sp>
        <p:nvSpPr>
          <p:cNvPr id="22" name="Rectangle 21"/>
          <p:cNvSpPr/>
          <p:nvPr/>
        </p:nvSpPr>
        <p:spPr bwMode="auto">
          <a:xfrm>
            <a:off x="6632898" y="238499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smtClean="0">
                <a:solidFill>
                  <a:schemeClr val="tx1"/>
                </a:solidFill>
                <a:latin typeface="Courier New" pitchFamily="49" charset="0"/>
                <a:cs typeface="Courier New" pitchFamily="49" charset="0"/>
              </a:rPr>
              <a:t>USART1</a:t>
            </a:r>
            <a:endParaRPr lang="en-GB" sz="1200" dirty="0">
              <a:solidFill>
                <a:schemeClr val="tx1"/>
              </a:solidFill>
              <a:latin typeface="Courier New" pitchFamily="49" charset="0"/>
              <a:cs typeface="Courier New" pitchFamily="49" charset="0"/>
            </a:endParaRPr>
          </a:p>
        </p:txBody>
      </p:sp>
      <p:sp>
        <p:nvSpPr>
          <p:cNvPr id="23" name="Rounded Rectangle 22"/>
          <p:cNvSpPr/>
          <p:nvPr/>
        </p:nvSpPr>
        <p:spPr bwMode="auto">
          <a:xfrm>
            <a:off x="4773936" y="229609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USART Driver</a:t>
            </a:r>
          </a:p>
        </p:txBody>
      </p:sp>
      <p:sp>
        <p:nvSpPr>
          <p:cNvPr id="24" name="Rectangle 23"/>
          <p:cNvSpPr/>
          <p:nvPr/>
        </p:nvSpPr>
        <p:spPr bwMode="auto">
          <a:xfrm>
            <a:off x="6632898" y="3735954"/>
            <a:ext cx="936625" cy="207962"/>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smtClean="0">
                <a:solidFill>
                  <a:schemeClr val="tx1"/>
                </a:solidFill>
                <a:latin typeface="Courier New" pitchFamily="49" charset="0"/>
                <a:cs typeface="Courier New" pitchFamily="49" charset="0"/>
              </a:rPr>
              <a:t>SPI1</a:t>
            </a:r>
            <a:endParaRPr lang="en-GB" sz="1200" dirty="0">
              <a:solidFill>
                <a:schemeClr val="tx1"/>
              </a:solidFill>
              <a:latin typeface="Courier New" pitchFamily="49" charset="0"/>
              <a:cs typeface="Courier New" pitchFamily="49" charset="0"/>
            </a:endParaRPr>
          </a:p>
        </p:txBody>
      </p:sp>
      <p:sp>
        <p:nvSpPr>
          <p:cNvPr id="26" name="Rounded Rectangle 25"/>
          <p:cNvSpPr/>
          <p:nvPr/>
        </p:nvSpPr>
        <p:spPr bwMode="auto">
          <a:xfrm>
            <a:off x="4773936" y="3658166"/>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6632898" y="462654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MCI0</a:t>
            </a:r>
            <a:endParaRPr lang="en-GB" sz="1200" dirty="0">
              <a:solidFill>
                <a:schemeClr val="tx1"/>
              </a:solidFill>
              <a:latin typeface="Courier New" pitchFamily="49" charset="0"/>
              <a:cs typeface="Courier New" pitchFamily="49" charset="0"/>
            </a:endParaRPr>
          </a:p>
        </p:txBody>
      </p:sp>
      <p:sp>
        <p:nvSpPr>
          <p:cNvPr id="29" name="Rounded Rectangle 28"/>
          <p:cNvSpPr/>
          <p:nvPr/>
        </p:nvSpPr>
        <p:spPr bwMode="auto">
          <a:xfrm>
            <a:off x="4773936" y="453764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MCI Driver</a:t>
            </a:r>
          </a:p>
        </p:txBody>
      </p:sp>
      <p:sp>
        <p:nvSpPr>
          <p:cNvPr id="31" name="Rectangle 30"/>
          <p:cNvSpPr/>
          <p:nvPr/>
        </p:nvSpPr>
        <p:spPr bwMode="auto">
          <a:xfrm>
            <a:off x="6632898" y="192620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USBD0</a:t>
            </a:r>
            <a:endParaRPr lang="en-GB" sz="1200" dirty="0">
              <a:solidFill>
                <a:schemeClr val="tx1"/>
              </a:solidFill>
              <a:latin typeface="Courier New" pitchFamily="49" charset="0"/>
              <a:cs typeface="Courier New" pitchFamily="49" charset="0"/>
            </a:endParaRPr>
          </a:p>
        </p:txBody>
      </p:sp>
      <p:sp>
        <p:nvSpPr>
          <p:cNvPr id="32" name="Rounded Rectangle 31"/>
          <p:cNvSpPr/>
          <p:nvPr/>
        </p:nvSpPr>
        <p:spPr bwMode="auto">
          <a:xfrm>
            <a:off x="4773936" y="1837304"/>
            <a:ext cx="1944687" cy="395287"/>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6632898" y="285330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ETH_PHY0</a:t>
            </a:r>
            <a:endParaRPr lang="en-GB" sz="1200" dirty="0">
              <a:solidFill>
                <a:schemeClr val="tx1"/>
              </a:solidFill>
              <a:latin typeface="Courier New" pitchFamily="49" charset="0"/>
              <a:cs typeface="Courier New" pitchFamily="49" charset="0"/>
            </a:endParaRPr>
          </a:p>
        </p:txBody>
      </p:sp>
      <p:sp>
        <p:nvSpPr>
          <p:cNvPr id="36" name="Rounded Rectangle 35"/>
          <p:cNvSpPr/>
          <p:nvPr/>
        </p:nvSpPr>
        <p:spPr bwMode="auto">
          <a:xfrm>
            <a:off x="4773936" y="2762816"/>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PHY</a:t>
            </a:r>
          </a:p>
        </p:txBody>
      </p:sp>
      <p:sp>
        <p:nvSpPr>
          <p:cNvPr id="37" name="Rounded Rectangle 36"/>
          <p:cNvSpPr/>
          <p:nvPr/>
        </p:nvSpPr>
        <p:spPr bwMode="auto">
          <a:xfrm>
            <a:off x="4761236" y="5007897"/>
            <a:ext cx="2808287"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RTE_Device.h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cxnSp>
        <p:nvCxnSpPr>
          <p:cNvPr id="48" name="Straight Arrow Connector 47"/>
          <p:cNvCxnSpPr>
            <a:stCxn id="32" idx="1"/>
            <a:endCxn id="10" idx="3"/>
          </p:cNvCxnSpPr>
          <p:nvPr/>
        </p:nvCxnSpPr>
        <p:spPr bwMode="auto">
          <a:xfrm flipH="1" flipV="1">
            <a:off x="4197673" y="2034154"/>
            <a:ext cx="576263" cy="794"/>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26" idx="1"/>
            <a:endCxn id="7" idx="3"/>
          </p:cNvCxnSpPr>
          <p:nvPr/>
        </p:nvCxnSpPr>
        <p:spPr bwMode="auto">
          <a:xfrm flipH="1">
            <a:off x="4197673" y="3856604"/>
            <a:ext cx="576263" cy="2381"/>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3" idx="1"/>
            <a:endCxn id="6" idx="3"/>
          </p:cNvCxnSpPr>
          <p:nvPr/>
        </p:nvCxnSpPr>
        <p:spPr bwMode="auto">
          <a:xfrm flipH="1" flipV="1">
            <a:off x="4197673" y="2492942"/>
            <a:ext cx="576263" cy="793"/>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9" idx="1"/>
            <a:endCxn id="12" idx="3"/>
          </p:cNvCxnSpPr>
          <p:nvPr/>
        </p:nvCxnSpPr>
        <p:spPr bwMode="auto">
          <a:xfrm flipH="1">
            <a:off x="4197673" y="4735285"/>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6" idx="1"/>
            <a:endCxn id="11" idx="3"/>
          </p:cNvCxnSpPr>
          <p:nvPr/>
        </p:nvCxnSpPr>
        <p:spPr bwMode="auto">
          <a:xfrm flipH="1">
            <a:off x="4197673" y="2961254"/>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bwMode="auto">
          <a:xfrm>
            <a:off x="2757811" y="3291454"/>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MAC</a:t>
            </a:r>
            <a:endParaRPr lang="en-GB" sz="1200" dirty="0">
              <a:latin typeface="+mn-lt"/>
            </a:endParaRPr>
          </a:p>
        </p:txBody>
      </p:sp>
      <p:sp>
        <p:nvSpPr>
          <p:cNvPr id="55" name="Rectangle 54"/>
          <p:cNvSpPr/>
          <p:nvPr/>
        </p:nvSpPr>
        <p:spPr bwMode="auto">
          <a:xfrm>
            <a:off x="6647186" y="3321616"/>
            <a:ext cx="935037"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ETH_MAC0</a:t>
            </a:r>
            <a:endParaRPr lang="en-GB" sz="1200" dirty="0">
              <a:solidFill>
                <a:schemeClr val="tx1"/>
              </a:solidFill>
              <a:latin typeface="Courier New" pitchFamily="49" charset="0"/>
              <a:cs typeface="Courier New" pitchFamily="49" charset="0"/>
            </a:endParaRPr>
          </a:p>
        </p:txBody>
      </p:sp>
      <p:sp>
        <p:nvSpPr>
          <p:cNvPr id="56" name="Rounded Rectangle 55"/>
          <p:cNvSpPr/>
          <p:nvPr/>
        </p:nvSpPr>
        <p:spPr bwMode="auto">
          <a:xfrm>
            <a:off x="4773936" y="3231129"/>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MAC</a:t>
            </a:r>
          </a:p>
        </p:txBody>
      </p:sp>
      <p:cxnSp>
        <p:nvCxnSpPr>
          <p:cNvPr id="58" name="Straight Arrow Connector 57"/>
          <p:cNvCxnSpPr>
            <a:stCxn id="56" idx="1"/>
            <a:endCxn id="54" idx="3"/>
          </p:cNvCxnSpPr>
          <p:nvPr/>
        </p:nvCxnSpPr>
        <p:spPr bwMode="auto">
          <a:xfrm flipH="1">
            <a:off x="4197673" y="3429567"/>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bwMode="auto">
          <a:xfrm>
            <a:off x="2614936" y="19071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8" name="Rounded Rectangle 67"/>
          <p:cNvSpPr/>
          <p:nvPr/>
        </p:nvSpPr>
        <p:spPr bwMode="auto">
          <a:xfrm>
            <a:off x="6680523" y="1343591"/>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Courier New" pitchFamily="49" charset="0"/>
                <a:cs typeface="Courier New" pitchFamily="49" charset="0"/>
              </a:rPr>
              <a:t>Control</a:t>
            </a:r>
          </a:p>
          <a:p>
            <a:pPr algn="ctr">
              <a:defRPr/>
            </a:pPr>
            <a:r>
              <a:rPr lang="en-US" sz="1200" dirty="0">
                <a:solidFill>
                  <a:schemeClr val="tx1"/>
                </a:solidFill>
                <a:latin typeface="Courier New" pitchFamily="49" charset="0"/>
                <a:cs typeface="Courier New" pitchFamily="49" charset="0"/>
              </a:rPr>
              <a:t>Structs</a:t>
            </a:r>
            <a:endParaRPr lang="en-GB" sz="1200" dirty="0">
              <a:solidFill>
                <a:schemeClr val="tx1"/>
              </a:solidFill>
              <a:latin typeface="Courier New" pitchFamily="49" charset="0"/>
              <a:cs typeface="Courier New" pitchFamily="49" charset="0"/>
            </a:endParaRPr>
          </a:p>
        </p:txBody>
      </p:sp>
      <p:cxnSp>
        <p:nvCxnSpPr>
          <p:cNvPr id="69" name="Straight Arrow Connector 68"/>
          <p:cNvCxnSpPr>
            <a:stCxn id="54" idx="0"/>
            <a:endCxn id="11" idx="2"/>
          </p:cNvCxnSpPr>
          <p:nvPr/>
        </p:nvCxnSpPr>
        <p:spPr bwMode="auto">
          <a:xfrm flipV="1">
            <a:off x="3478536" y="3099366"/>
            <a:ext cx="0" cy="192088"/>
          </a:xfrm>
          <a:prstGeom prst="straightConnector1">
            <a:avLst/>
          </a:prstGeom>
          <a:ln>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bwMode="auto">
          <a:xfrm>
            <a:off x="2757811" y="3231129"/>
            <a:ext cx="0" cy="3603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Rounded Rectangle 70"/>
          <p:cNvSpPr/>
          <p:nvPr/>
        </p:nvSpPr>
        <p:spPr bwMode="auto">
          <a:xfrm>
            <a:off x="2541911" y="822891"/>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smtClean="0">
                <a:solidFill>
                  <a:schemeClr val="tx1"/>
                </a:solidFill>
                <a:latin typeface="Gill Sans MT" pitchFamily="34" charset="0"/>
                <a:cs typeface="Courier New" pitchFamily="49" charset="0"/>
              </a:rPr>
              <a:t>Device</a:t>
            </a:r>
            <a:endParaRPr lang="en-GB" sz="1600" b="1" dirty="0">
              <a:solidFill>
                <a:schemeClr val="tx1"/>
              </a:solidFill>
              <a:latin typeface="Gill Sans MT" pitchFamily="34" charset="0"/>
              <a:cs typeface="Courier New" pitchFamily="49" charset="0"/>
            </a:endParaRPr>
          </a:p>
        </p:txBody>
      </p:sp>
      <p:cxnSp>
        <p:nvCxnSpPr>
          <p:cNvPr id="72" name="Straight Connector 71"/>
          <p:cNvCxnSpPr/>
          <p:nvPr/>
        </p:nvCxnSpPr>
        <p:spPr bwMode="auto">
          <a:xfrm>
            <a:off x="2614936" y="19976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bwMode="auto">
          <a:xfrm>
            <a:off x="2614936" y="20786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bwMode="auto">
          <a:xfrm>
            <a:off x="2614936" y="2367529"/>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75" name="Straight Connector 74"/>
          <p:cNvCxnSpPr/>
          <p:nvPr/>
        </p:nvCxnSpPr>
        <p:spPr bwMode="auto">
          <a:xfrm>
            <a:off x="2614936" y="2458016"/>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bwMode="auto">
          <a:xfrm>
            <a:off x="2614936" y="253897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bwMode="auto">
          <a:xfrm>
            <a:off x="2614936" y="282790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78" name="Straight Connector 77"/>
          <p:cNvCxnSpPr/>
          <p:nvPr/>
        </p:nvCxnSpPr>
        <p:spPr bwMode="auto">
          <a:xfrm>
            <a:off x="2614936" y="291997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bwMode="auto">
          <a:xfrm>
            <a:off x="2614936" y="30009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bwMode="auto">
          <a:xfrm>
            <a:off x="2614936" y="41677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1" name="Straight Connector 80"/>
          <p:cNvCxnSpPr/>
          <p:nvPr/>
        </p:nvCxnSpPr>
        <p:spPr bwMode="auto">
          <a:xfrm>
            <a:off x="2614936" y="42582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bwMode="auto">
          <a:xfrm>
            <a:off x="2614936" y="43392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bwMode="auto">
          <a:xfrm>
            <a:off x="2614936" y="37359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4" name="Straight Connector 83"/>
          <p:cNvCxnSpPr/>
          <p:nvPr/>
        </p:nvCxnSpPr>
        <p:spPr bwMode="auto">
          <a:xfrm>
            <a:off x="2614936" y="38264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bwMode="auto">
          <a:xfrm>
            <a:off x="2614936" y="39074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Rectangle 85"/>
          <p:cNvSpPr/>
          <p:nvPr/>
        </p:nvSpPr>
        <p:spPr bwMode="auto">
          <a:xfrm>
            <a:off x="2614936" y="45995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7" name="Straight Connector 86"/>
          <p:cNvCxnSpPr/>
          <p:nvPr/>
        </p:nvCxnSpPr>
        <p:spPr bwMode="auto">
          <a:xfrm>
            <a:off x="2614936" y="469162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bwMode="auto">
          <a:xfrm>
            <a:off x="2614936" y="47710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bwMode="auto">
          <a:xfrm>
            <a:off x="2759398" y="3086666"/>
            <a:ext cx="0" cy="6492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Rounded Rectangle 98"/>
          <p:cNvSpPr/>
          <p:nvPr/>
        </p:nvSpPr>
        <p:spPr bwMode="auto">
          <a:xfrm>
            <a:off x="8190226" y="5007898"/>
            <a:ext cx="2134874"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latin typeface="Courier New" pitchFamily="49" charset="0"/>
                <a:ea typeface="ＭＳ Ｐゴシック" pitchFamily="34" charset="-128"/>
                <a:cs typeface="Courier New" pitchFamily="49" charset="0"/>
              </a:rPr>
              <a:t>DV_Config.h</a:t>
            </a:r>
            <a:r>
              <a:rPr lang="de-DE" sz="1500" kern="0" dirty="0" smtClean="0">
                <a:latin typeface="Courier New" pitchFamily="49" charset="0"/>
                <a:ea typeface="ＭＳ Ｐゴシック" pitchFamily="34" charset="-128"/>
                <a:cs typeface="Courier New" pitchFamily="49" charset="0"/>
              </a:rPr>
              <a:t> </a:t>
            </a:r>
            <a:r>
              <a:rPr lang="de-DE" sz="1500" kern="0" dirty="0">
                <a:latin typeface="Courier New" pitchFamily="49" charset="0"/>
                <a:ea typeface="ＭＳ Ｐゴシック" pitchFamily="34" charset="-128"/>
                <a:cs typeface="Courier New" pitchFamily="49" charset="0"/>
              </a:rPr>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100" name="Rounded Rectangle 99"/>
          <p:cNvSpPr/>
          <p:nvPr/>
        </p:nvSpPr>
        <p:spPr bwMode="auto">
          <a:xfrm>
            <a:off x="1601784" y="5408741"/>
            <a:ext cx="1210001"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smtClean="0">
                <a:solidFill>
                  <a:schemeClr val="tx1"/>
                </a:solidFill>
                <a:latin typeface="Gill Sans MT" pitchFamily="34" charset="0"/>
                <a:cs typeface="Courier New" pitchFamily="49" charset="0"/>
              </a:rPr>
              <a:t>Loopback</a:t>
            </a:r>
            <a:endParaRPr lang="en-GB" sz="1600" b="1" dirty="0">
              <a:solidFill>
                <a:schemeClr val="tx1"/>
              </a:solidFill>
              <a:latin typeface="Gill Sans MT" pitchFamily="34" charset="0"/>
              <a:cs typeface="Courier New" pitchFamily="49" charset="0"/>
            </a:endParaRPr>
          </a:p>
        </p:txBody>
      </p:sp>
      <p:sp>
        <p:nvSpPr>
          <p:cNvPr id="116" name="Arc 115"/>
          <p:cNvSpPr/>
          <p:nvPr/>
        </p:nvSpPr>
        <p:spPr>
          <a:xfrm rot="16200000">
            <a:off x="2528352" y="2343714"/>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Arc 116"/>
          <p:cNvSpPr/>
          <p:nvPr/>
        </p:nvSpPr>
        <p:spPr>
          <a:xfrm rot="16200000">
            <a:off x="2522637" y="2808616"/>
            <a:ext cx="163959" cy="306390"/>
          </a:xfrm>
          <a:prstGeom prst="arc">
            <a:avLst>
              <a:gd name="adj1" fmla="val 10634277"/>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Arc 117"/>
          <p:cNvSpPr/>
          <p:nvPr/>
        </p:nvSpPr>
        <p:spPr>
          <a:xfrm rot="16200000">
            <a:off x="2528352" y="3712932"/>
            <a:ext cx="163959" cy="306390"/>
          </a:xfrm>
          <a:prstGeom prst="arc">
            <a:avLst>
              <a:gd name="adj1" fmla="val 10634277"/>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0" name="TextBox 119"/>
          <p:cNvSpPr txBox="1"/>
          <p:nvPr/>
        </p:nvSpPr>
        <p:spPr>
          <a:xfrm>
            <a:off x="1586866" y="2365146"/>
            <a:ext cx="788195" cy="263525"/>
          </a:xfrm>
          <a:prstGeom prst="rect">
            <a:avLst/>
          </a:prstGeom>
        </p:spPr>
        <p:txBody>
          <a:bodyPr vert="horz" wrap="square" lIns="0" tIns="0" rIns="0" bIns="0" rtlCol="0" anchor="ctr">
            <a:normAutofit fontScale="85000" lnSpcReduction="10000"/>
          </a:bodyPr>
          <a:lstStyle/>
          <a:p>
            <a:pPr algn="ctr"/>
            <a:r>
              <a:rPr lang="en-US" dirty="0" smtClean="0"/>
              <a:t>RX1/TX1</a:t>
            </a:r>
          </a:p>
        </p:txBody>
      </p:sp>
      <p:sp>
        <p:nvSpPr>
          <p:cNvPr id="121" name="TextBox 120"/>
          <p:cNvSpPr txBox="1"/>
          <p:nvPr/>
        </p:nvSpPr>
        <p:spPr>
          <a:xfrm>
            <a:off x="1586866" y="2830048"/>
            <a:ext cx="787399" cy="263525"/>
          </a:xfrm>
          <a:prstGeom prst="rect">
            <a:avLst/>
          </a:prstGeom>
        </p:spPr>
        <p:txBody>
          <a:bodyPr vert="horz" wrap="square" lIns="0" tIns="0" rIns="0" bIns="0" rtlCol="0" anchor="ctr">
            <a:normAutofit fontScale="92500"/>
          </a:bodyPr>
          <a:lstStyle/>
          <a:p>
            <a:pPr algn="ctr"/>
            <a:r>
              <a:rPr lang="en-US" dirty="0" smtClean="0"/>
              <a:t>Ethernet</a:t>
            </a:r>
          </a:p>
        </p:txBody>
      </p:sp>
      <p:sp>
        <p:nvSpPr>
          <p:cNvPr id="122" name="TextBox 121"/>
          <p:cNvSpPr txBox="1"/>
          <p:nvPr/>
        </p:nvSpPr>
        <p:spPr>
          <a:xfrm>
            <a:off x="1586866" y="3734366"/>
            <a:ext cx="788196" cy="263525"/>
          </a:xfrm>
          <a:prstGeom prst="rect">
            <a:avLst/>
          </a:prstGeom>
        </p:spPr>
        <p:txBody>
          <a:bodyPr vert="horz" wrap="square" lIns="0" tIns="0" rIns="0" bIns="0" rtlCol="0" anchor="ctr">
            <a:normAutofit/>
          </a:bodyPr>
          <a:lstStyle/>
          <a:p>
            <a:pPr algn="ctr"/>
            <a:r>
              <a:rPr lang="en-US" sz="1500" dirty="0" smtClean="0"/>
              <a:t>SPI1</a:t>
            </a:r>
          </a:p>
        </p:txBody>
      </p:sp>
      <p:sp>
        <p:nvSpPr>
          <p:cNvPr id="123" name="TextBox 122"/>
          <p:cNvSpPr txBox="1"/>
          <p:nvPr/>
        </p:nvSpPr>
        <p:spPr>
          <a:xfrm>
            <a:off x="1587663" y="4166165"/>
            <a:ext cx="787399" cy="263525"/>
          </a:xfrm>
          <a:prstGeom prst="rect">
            <a:avLst/>
          </a:prstGeom>
        </p:spPr>
        <p:txBody>
          <a:bodyPr vert="horz" wrap="square" lIns="0" tIns="0" rIns="0" bIns="0" rtlCol="0" anchor="ctr">
            <a:normAutofit/>
          </a:bodyPr>
          <a:lstStyle/>
          <a:p>
            <a:pPr algn="ctr"/>
            <a:r>
              <a:rPr lang="en-US" sz="1500" dirty="0" smtClean="0"/>
              <a:t>I2C</a:t>
            </a:r>
          </a:p>
        </p:txBody>
      </p:sp>
      <p:sp>
        <p:nvSpPr>
          <p:cNvPr id="124" name="TextBox 123"/>
          <p:cNvSpPr txBox="1"/>
          <p:nvPr/>
        </p:nvSpPr>
        <p:spPr>
          <a:xfrm>
            <a:off x="1587663" y="4596379"/>
            <a:ext cx="787399" cy="263525"/>
          </a:xfrm>
          <a:prstGeom prst="rect">
            <a:avLst/>
          </a:prstGeom>
        </p:spPr>
        <p:txBody>
          <a:bodyPr vert="horz" wrap="square" lIns="0" tIns="0" rIns="0" bIns="0" rtlCol="0" anchor="ctr">
            <a:normAutofit/>
          </a:bodyPr>
          <a:lstStyle/>
          <a:p>
            <a:pPr algn="ctr"/>
            <a:r>
              <a:rPr lang="en-US" sz="1500" dirty="0" smtClean="0"/>
              <a:t>SDIO0</a:t>
            </a:r>
          </a:p>
        </p:txBody>
      </p:sp>
      <p:sp>
        <p:nvSpPr>
          <p:cNvPr id="125" name="TextBox 124"/>
          <p:cNvSpPr txBox="1"/>
          <p:nvPr/>
        </p:nvSpPr>
        <p:spPr>
          <a:xfrm>
            <a:off x="1586070" y="1904772"/>
            <a:ext cx="788195" cy="263525"/>
          </a:xfrm>
          <a:prstGeom prst="rect">
            <a:avLst/>
          </a:prstGeom>
        </p:spPr>
        <p:txBody>
          <a:bodyPr vert="horz" wrap="square" lIns="0" tIns="0" rIns="0" bIns="0" rtlCol="0" anchor="ctr">
            <a:normAutofit/>
          </a:bodyPr>
          <a:lstStyle/>
          <a:p>
            <a:pPr algn="ctr"/>
            <a:r>
              <a:rPr lang="en-US" sz="1500" dirty="0" smtClean="0"/>
              <a:t>USB</a:t>
            </a:r>
          </a:p>
        </p:txBody>
      </p:sp>
      <p:sp>
        <p:nvSpPr>
          <p:cNvPr id="126" name="Rounded Rectangle 125"/>
          <p:cNvSpPr/>
          <p:nvPr/>
        </p:nvSpPr>
        <p:spPr bwMode="auto">
          <a:xfrm>
            <a:off x="8190232" y="3941370"/>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smtClean="0">
                <a:solidFill>
                  <a:sysClr val="window" lastClr="FFFFFF"/>
                </a:solidFill>
                <a:latin typeface="Gill Sans MT" pitchFamily="34" charset="0"/>
                <a:ea typeface="ＭＳ Ｐゴシック" pitchFamily="34" charset="-128"/>
                <a:cs typeface="Arial" charset="0"/>
              </a:rPr>
              <a:t>I2C</a:t>
            </a:r>
            <a:endParaRPr lang="de-DE" sz="1600" b="1" kern="0" dirty="0">
              <a:solidFill>
                <a:sysClr val="window" lastClr="FFFFFF"/>
              </a:solidFill>
              <a:latin typeface="Gill Sans MT" pitchFamily="34" charset="0"/>
              <a:ea typeface="ＭＳ Ｐゴシック" pitchFamily="34" charset="-128"/>
              <a:cs typeface="Arial" charset="0"/>
            </a:endParaRPr>
          </a:p>
        </p:txBody>
      </p:sp>
      <p:sp>
        <p:nvSpPr>
          <p:cNvPr id="127" name="Rounded Rectangle 126"/>
          <p:cNvSpPr/>
          <p:nvPr/>
        </p:nvSpPr>
        <p:spPr bwMode="auto">
          <a:xfrm>
            <a:off x="8190234" y="2892328"/>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smtClean="0">
                <a:solidFill>
                  <a:sysClr val="window" lastClr="FFFFFF"/>
                </a:solidFill>
                <a:latin typeface="Gill Sans MT" pitchFamily="34" charset="0"/>
                <a:ea typeface="ＭＳ Ｐゴシック" pitchFamily="34" charset="-128"/>
                <a:cs typeface="Arial" charset="0"/>
              </a:rPr>
              <a:t>Ethernet</a:t>
            </a:r>
            <a:endParaRPr lang="de-DE" sz="1600" b="1" kern="0" dirty="0">
              <a:solidFill>
                <a:sysClr val="window" lastClr="FFFFFF"/>
              </a:solidFill>
              <a:latin typeface="Gill Sans MT" pitchFamily="34" charset="0"/>
              <a:ea typeface="ＭＳ Ｐゴシック" pitchFamily="34" charset="-128"/>
              <a:cs typeface="Arial" charset="0"/>
            </a:endParaRPr>
          </a:p>
        </p:txBody>
      </p:sp>
      <p:sp>
        <p:nvSpPr>
          <p:cNvPr id="128" name="Rectangle 127"/>
          <p:cNvSpPr/>
          <p:nvPr/>
        </p:nvSpPr>
        <p:spPr bwMode="auto">
          <a:xfrm>
            <a:off x="6632898" y="418839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smtClean="0">
                <a:solidFill>
                  <a:schemeClr val="tx1"/>
                </a:solidFill>
                <a:latin typeface="Courier New" pitchFamily="49" charset="0"/>
                <a:cs typeface="Courier New" pitchFamily="49" charset="0"/>
              </a:rPr>
              <a:t>I2C0</a:t>
            </a:r>
            <a:endParaRPr lang="en-GB" sz="1200" dirty="0">
              <a:solidFill>
                <a:schemeClr val="tx1"/>
              </a:solidFill>
              <a:latin typeface="Courier New" pitchFamily="49" charset="0"/>
              <a:cs typeface="Courier New" pitchFamily="49" charset="0"/>
            </a:endParaRPr>
          </a:p>
        </p:txBody>
      </p:sp>
      <p:sp>
        <p:nvSpPr>
          <p:cNvPr id="129" name="Rounded Rectangle 128"/>
          <p:cNvSpPr/>
          <p:nvPr/>
        </p:nvSpPr>
        <p:spPr bwMode="auto">
          <a:xfrm>
            <a:off x="4773936" y="409949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I2C </a:t>
            </a:r>
            <a:r>
              <a:rPr lang="de-DE" sz="1500" b="1" kern="0" dirty="0">
                <a:solidFill>
                  <a:sysClr val="window" lastClr="FFFFFF"/>
                </a:solidFill>
                <a:latin typeface="Gill Sans MT" pitchFamily="34" charset="0"/>
                <a:ea typeface="ＭＳ Ｐゴシック" pitchFamily="34" charset="-128"/>
                <a:cs typeface="Arial" charset="0"/>
              </a:rPr>
              <a:t>Driver</a:t>
            </a:r>
          </a:p>
        </p:txBody>
      </p:sp>
      <p:cxnSp>
        <p:nvCxnSpPr>
          <p:cNvPr id="130" name="Straight Arrow Connector 129"/>
          <p:cNvCxnSpPr>
            <a:stCxn id="129" idx="1"/>
          </p:cNvCxnSpPr>
          <p:nvPr/>
        </p:nvCxnSpPr>
        <p:spPr bwMode="auto">
          <a:xfrm flipH="1">
            <a:off x="4197673" y="4297135"/>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1" name="Rounded Rectangle 130"/>
          <p:cNvSpPr/>
          <p:nvPr/>
        </p:nvSpPr>
        <p:spPr bwMode="auto">
          <a:xfrm>
            <a:off x="8190235" y="1358060"/>
            <a:ext cx="2134866" cy="360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smtClean="0">
                <a:solidFill>
                  <a:sysClr val="window" lastClr="FFFFFF"/>
                </a:solidFill>
                <a:latin typeface="Gill Sans MT" pitchFamily="34" charset="0"/>
                <a:ea typeface="ＭＳ Ｐゴシック" pitchFamily="34" charset="-128"/>
                <a:cs typeface="Arial" charset="0"/>
              </a:rPr>
              <a:t>Framework</a:t>
            </a:r>
            <a:endParaRPr lang="en-GB" sz="1600" b="1" kern="0" dirty="0">
              <a:solidFill>
                <a:sysClr val="window" lastClr="FFFFFF"/>
              </a:solidFill>
              <a:latin typeface="Gill Sans MT" pitchFamily="34" charset="0"/>
              <a:ea typeface="ＭＳ Ｐゴシック" pitchFamily="34" charset="-128"/>
              <a:cs typeface="Arial" charset="0"/>
            </a:endParaRPr>
          </a:p>
        </p:txBody>
      </p:sp>
      <p:cxnSp>
        <p:nvCxnSpPr>
          <p:cNvPr id="133" name="Straight Arrow Connector 132"/>
          <p:cNvCxnSpPr>
            <a:stCxn id="17" idx="1"/>
            <a:endCxn id="27" idx="3"/>
          </p:cNvCxnSpPr>
          <p:nvPr/>
        </p:nvCxnSpPr>
        <p:spPr>
          <a:xfrm flipH="1">
            <a:off x="7569523" y="4699891"/>
            <a:ext cx="620706" cy="34600"/>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a:stCxn id="126" idx="1"/>
            <a:endCxn id="128" idx="3"/>
          </p:cNvCxnSpPr>
          <p:nvPr/>
        </p:nvCxnSpPr>
        <p:spPr>
          <a:xfrm flipH="1">
            <a:off x="7569523" y="4175370"/>
            <a:ext cx="620709" cy="120971"/>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a:stCxn id="15" idx="1"/>
            <a:endCxn id="24" idx="3"/>
          </p:cNvCxnSpPr>
          <p:nvPr/>
        </p:nvCxnSpPr>
        <p:spPr>
          <a:xfrm flipH="1">
            <a:off x="7569523" y="3650849"/>
            <a:ext cx="620710" cy="189086"/>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a:stCxn id="127" idx="1"/>
            <a:endCxn id="55" idx="3"/>
          </p:cNvCxnSpPr>
          <p:nvPr/>
        </p:nvCxnSpPr>
        <p:spPr>
          <a:xfrm flipH="1">
            <a:off x="7582223" y="3126328"/>
            <a:ext cx="608011" cy="303238"/>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9" idx="1"/>
            <a:endCxn id="22" idx="3"/>
          </p:cNvCxnSpPr>
          <p:nvPr/>
        </p:nvCxnSpPr>
        <p:spPr>
          <a:xfrm flipH="1" flipV="1">
            <a:off x="7569523" y="2492941"/>
            <a:ext cx="620712" cy="108866"/>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a:stCxn id="16" idx="1"/>
            <a:endCxn id="31" idx="3"/>
          </p:cNvCxnSpPr>
          <p:nvPr/>
        </p:nvCxnSpPr>
        <p:spPr>
          <a:xfrm flipH="1" flipV="1">
            <a:off x="7569523" y="2034154"/>
            <a:ext cx="620705" cy="43132"/>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stCxn id="127" idx="1"/>
            <a:endCxn id="33" idx="3"/>
          </p:cNvCxnSpPr>
          <p:nvPr/>
        </p:nvCxnSpPr>
        <p:spPr>
          <a:xfrm flipH="1" flipV="1">
            <a:off x="7569523" y="2961254"/>
            <a:ext cx="620711" cy="165074"/>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56" name="Arc 155"/>
          <p:cNvSpPr/>
          <p:nvPr/>
        </p:nvSpPr>
        <p:spPr>
          <a:xfrm rot="16200000">
            <a:off x="2792511" y="547223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546596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Rectangle 234"/>
          <p:cNvSpPr/>
          <p:nvPr/>
        </p:nvSpPr>
        <p:spPr>
          <a:xfrm>
            <a:off x="3672535" y="317699"/>
            <a:ext cx="6170711" cy="6408000"/>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dirty="0" smtClean="0">
                <a:solidFill>
                  <a:schemeClr val="tx1"/>
                </a:solidFill>
              </a:rPr>
              <a:t>Software Packs</a:t>
            </a:r>
            <a:endParaRPr lang="en-GB" sz="3200" b="1" dirty="0">
              <a:solidFill>
                <a:schemeClr val="tx1"/>
              </a:solidFill>
            </a:endParaRPr>
          </a:p>
        </p:txBody>
      </p:sp>
      <p:sp>
        <p:nvSpPr>
          <p:cNvPr id="4" name="Rectangle 3"/>
          <p:cNvSpPr/>
          <p:nvPr/>
        </p:nvSpPr>
        <p:spPr bwMode="auto">
          <a:xfrm>
            <a:off x="1998841" y="1423536"/>
            <a:ext cx="1440000" cy="4464050"/>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6" name="TextBox 5"/>
          <p:cNvSpPr txBox="1"/>
          <p:nvPr/>
        </p:nvSpPr>
        <p:spPr bwMode="auto">
          <a:xfrm>
            <a:off x="2000439" y="1962677"/>
            <a:ext cx="1440000" cy="288000"/>
          </a:xfrm>
          <a:prstGeom prst="rect">
            <a:avLst/>
          </a:prstGeom>
          <a:solidFill>
            <a:schemeClr val="bg1">
              <a:lumMod val="85000"/>
            </a:schemeClr>
          </a:solidFill>
          <a:ln>
            <a:noFill/>
          </a:ln>
        </p:spPr>
        <p:txBody>
          <a:bodyPr rIns="144000">
            <a:spAutoFit/>
          </a:bodyPr>
          <a:lstStyle/>
          <a:p>
            <a:pPr algn="r">
              <a:defRPr/>
            </a:pPr>
            <a:r>
              <a:rPr lang="en-US" sz="1200" dirty="0" smtClean="0">
                <a:latin typeface="+mn-lt"/>
              </a:rPr>
              <a:t>SAI Controller</a:t>
            </a:r>
            <a:endParaRPr lang="en-GB" sz="1200" dirty="0">
              <a:latin typeface="+mn-lt"/>
            </a:endParaRPr>
          </a:p>
        </p:txBody>
      </p:sp>
      <p:sp>
        <p:nvSpPr>
          <p:cNvPr id="7" name="TextBox 6"/>
          <p:cNvSpPr txBox="1"/>
          <p:nvPr/>
        </p:nvSpPr>
        <p:spPr bwMode="auto">
          <a:xfrm>
            <a:off x="2000439" y="3538796"/>
            <a:ext cx="1440000" cy="288000"/>
          </a:xfrm>
          <a:prstGeom prst="rect">
            <a:avLst/>
          </a:prstGeom>
          <a:solidFill>
            <a:schemeClr val="bg1">
              <a:lumMod val="85000"/>
            </a:schemeClr>
          </a:solidFill>
          <a:ln>
            <a:noFill/>
          </a:ln>
        </p:spPr>
        <p:txBody>
          <a:bodyPr rIns="144000">
            <a:spAutoFit/>
          </a:bodyPr>
          <a:lstStyle/>
          <a:p>
            <a:pPr algn="r">
              <a:defRPr/>
            </a:pPr>
            <a:r>
              <a:rPr lang="en-US" sz="1200" dirty="0" smtClean="0">
                <a:latin typeface="+mn-lt"/>
              </a:rPr>
              <a:t>SPI </a:t>
            </a:r>
            <a:r>
              <a:rPr lang="en-US" sz="1200" dirty="0" smtClean="0"/>
              <a:t>Controller</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2000439" y="4311111"/>
            <a:ext cx="1440000" cy="288000"/>
          </a:xfrm>
          <a:prstGeom prst="rect">
            <a:avLst/>
          </a:prstGeom>
          <a:solidFill>
            <a:schemeClr val="bg1">
              <a:lumMod val="85000"/>
            </a:schemeClr>
          </a:solidFill>
          <a:ln>
            <a:noFill/>
          </a:ln>
        </p:spPr>
        <p:txBody>
          <a:bodyPr rIns="144000">
            <a:spAutoFit/>
          </a:bodyPr>
          <a:lstStyle/>
          <a:p>
            <a:pPr algn="r">
              <a:defRPr/>
            </a:pPr>
            <a:r>
              <a:rPr lang="en-US" sz="1200" dirty="0" smtClean="0">
                <a:latin typeface="+mn-lt"/>
              </a:rPr>
              <a:t>I2C </a:t>
            </a:r>
            <a:r>
              <a:rPr lang="en-US" sz="1200" dirty="0" smtClean="0"/>
              <a:t>Controller</a:t>
            </a:r>
            <a:endParaRPr lang="en-GB" sz="1200" dirty="0">
              <a:latin typeface="+mn-lt"/>
            </a:endParaRPr>
          </a:p>
        </p:txBody>
      </p:sp>
      <p:sp>
        <p:nvSpPr>
          <p:cNvPr id="9" name="TextBox 8"/>
          <p:cNvSpPr txBox="1"/>
          <p:nvPr/>
        </p:nvSpPr>
        <p:spPr bwMode="auto">
          <a:xfrm>
            <a:off x="2000439" y="5502620"/>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0" name="TextBox 9"/>
          <p:cNvSpPr txBox="1"/>
          <p:nvPr/>
        </p:nvSpPr>
        <p:spPr bwMode="auto">
          <a:xfrm>
            <a:off x="2000439" y="156946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1" name="TextBox 10"/>
          <p:cNvSpPr txBox="1"/>
          <p:nvPr/>
        </p:nvSpPr>
        <p:spPr bwMode="auto">
          <a:xfrm>
            <a:off x="2000439" y="235586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PHY</a:t>
            </a:r>
            <a:endParaRPr lang="en-GB" sz="1200" dirty="0">
              <a:latin typeface="+mn-lt"/>
            </a:endParaRPr>
          </a:p>
        </p:txBody>
      </p:sp>
      <p:sp>
        <p:nvSpPr>
          <p:cNvPr id="12" name="TextBox 11"/>
          <p:cNvSpPr txBox="1"/>
          <p:nvPr/>
        </p:nvSpPr>
        <p:spPr bwMode="auto">
          <a:xfrm>
            <a:off x="2000439" y="471516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SDIO</a:t>
            </a:r>
            <a:endParaRPr lang="en-GB" sz="1200" dirty="0">
              <a:latin typeface="+mn-lt"/>
            </a:endParaRPr>
          </a:p>
        </p:txBody>
      </p:sp>
      <p:sp>
        <p:nvSpPr>
          <p:cNvPr id="13" name="TextBox 12"/>
          <p:cNvSpPr txBox="1"/>
          <p:nvPr/>
        </p:nvSpPr>
        <p:spPr bwMode="auto">
          <a:xfrm>
            <a:off x="2000439" y="5108381"/>
            <a:ext cx="1440000" cy="288000"/>
          </a:xfrm>
          <a:prstGeom prst="rect">
            <a:avLst/>
          </a:prstGeom>
          <a:solidFill>
            <a:schemeClr val="bg1">
              <a:lumMod val="85000"/>
            </a:schemeClr>
          </a:solidFill>
          <a:ln>
            <a:noFill/>
          </a:ln>
        </p:spPr>
        <p:txBody>
          <a:bodyPr rIns="108000">
            <a:spAutoFit/>
          </a:bodyPr>
          <a:lstStyle/>
          <a:p>
            <a:pPr algn="r">
              <a:defRPr/>
            </a:pPr>
            <a:r>
              <a:rPr lang="en-US" sz="1200" dirty="0" smtClean="0">
                <a:latin typeface="+mn-lt"/>
              </a:rPr>
              <a:t>Memory Controller</a:t>
            </a:r>
            <a:endParaRPr lang="en-GB" sz="1200" dirty="0">
              <a:latin typeface="+mn-lt"/>
            </a:endParaRPr>
          </a:p>
        </p:txBody>
      </p:sp>
      <p:sp>
        <p:nvSpPr>
          <p:cNvPr id="20" name="Rounded Rectangle 19"/>
          <p:cNvSpPr/>
          <p:nvPr/>
        </p:nvSpPr>
        <p:spPr bwMode="auto">
          <a:xfrm>
            <a:off x="3798274" y="794657"/>
            <a:ext cx="3095625"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dirty="0">
                <a:solidFill>
                  <a:srgbClr val="000000"/>
                </a:solidFill>
                <a:latin typeface="Gill Sans MT" pitchFamily="34" charset="0"/>
                <a:ea typeface="ＭＳ Ｐゴシック" pitchFamily="34" charset="-128"/>
              </a:rPr>
              <a:t>Device Pack</a:t>
            </a:r>
            <a:endParaRPr lang="en-GB" sz="1600" b="1" kern="0" dirty="0">
              <a:solidFill>
                <a:srgbClr val="000000"/>
              </a:solidFill>
              <a:latin typeface="Gill Sans MT" pitchFamily="34" charset="0"/>
              <a:ea typeface="ＭＳ Ｐゴシック" pitchFamily="34" charset="-128"/>
            </a:endParaRPr>
          </a:p>
        </p:txBody>
      </p:sp>
      <p:sp>
        <p:nvSpPr>
          <p:cNvPr id="37" name="Rounded Rectangle 36"/>
          <p:cNvSpPr/>
          <p:nvPr/>
        </p:nvSpPr>
        <p:spPr bwMode="auto">
          <a:xfrm>
            <a:off x="3904633" y="5907995"/>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RTE_Device.h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54" name="TextBox 53"/>
          <p:cNvSpPr txBox="1"/>
          <p:nvPr/>
        </p:nvSpPr>
        <p:spPr bwMode="auto">
          <a:xfrm>
            <a:off x="2000439" y="2749103"/>
            <a:ext cx="1440000" cy="288000"/>
          </a:xfrm>
          <a:prstGeom prst="rect">
            <a:avLst/>
          </a:prstGeom>
          <a:solidFill>
            <a:schemeClr val="bg1">
              <a:lumMod val="85000"/>
            </a:schemeClr>
          </a:solidFill>
          <a:ln>
            <a:noFill/>
          </a:ln>
        </p:spPr>
        <p:txBody>
          <a:bodyPr wrap="square" rIns="144000">
            <a:spAutoFit/>
          </a:bodyPr>
          <a:lstStyle/>
          <a:p>
            <a:pPr algn="r">
              <a:defRPr/>
            </a:pPr>
            <a:r>
              <a:rPr lang="en-US" sz="1200" dirty="0">
                <a:latin typeface="+mn-lt"/>
              </a:rPr>
              <a:t>Ethernet  MAC</a:t>
            </a:r>
            <a:endParaRPr lang="en-GB" sz="1200" dirty="0">
              <a:latin typeface="+mn-lt"/>
            </a:endParaRPr>
          </a:p>
        </p:txBody>
      </p:sp>
      <p:sp>
        <p:nvSpPr>
          <p:cNvPr id="59" name="TextBox 58"/>
          <p:cNvSpPr txBox="1"/>
          <p:nvPr/>
        </p:nvSpPr>
        <p:spPr bwMode="auto">
          <a:xfrm>
            <a:off x="1037018" y="5477320"/>
            <a:ext cx="647700" cy="276225"/>
          </a:xfrm>
          <a:prstGeom prst="rect">
            <a:avLst/>
          </a:prstGeom>
          <a:noFill/>
          <a:ln>
            <a:noFill/>
          </a:ln>
        </p:spPr>
        <p:txBody>
          <a:bodyPr lIns="216000" rIns="36000">
            <a:spAutoFit/>
          </a:bodyPr>
          <a:lstStyle/>
          <a:p>
            <a:pPr algn="r">
              <a:defRPr/>
            </a:pPr>
            <a:r>
              <a:rPr lang="en-US" sz="1200" dirty="0" smtClean="0">
                <a:latin typeface="+mn-lt"/>
              </a:rPr>
              <a:t>USB</a:t>
            </a:r>
            <a:endParaRPr lang="en-GB" sz="1200" dirty="0">
              <a:latin typeface="+mn-lt"/>
            </a:endParaRPr>
          </a:p>
        </p:txBody>
      </p:sp>
      <p:sp>
        <p:nvSpPr>
          <p:cNvPr id="60" name="TextBox 59"/>
          <p:cNvSpPr txBox="1"/>
          <p:nvPr/>
        </p:nvSpPr>
        <p:spPr bwMode="auto">
          <a:xfrm>
            <a:off x="1036552" y="5081263"/>
            <a:ext cx="647700" cy="277812"/>
          </a:xfrm>
          <a:prstGeom prst="rect">
            <a:avLst/>
          </a:prstGeom>
          <a:noFill/>
          <a:ln>
            <a:noFill/>
          </a:ln>
        </p:spPr>
        <p:txBody>
          <a:bodyPr lIns="216000" rIns="36000">
            <a:spAutoFit/>
          </a:bodyPr>
          <a:lstStyle/>
          <a:p>
            <a:pPr algn="r">
              <a:defRPr/>
            </a:pPr>
            <a:r>
              <a:rPr lang="en-US" sz="1200" dirty="0" smtClean="0">
                <a:latin typeface="+mn-lt"/>
              </a:rPr>
              <a:t>I/O</a:t>
            </a:r>
            <a:endParaRPr lang="en-GB" sz="1200" dirty="0">
              <a:latin typeface="+mn-lt"/>
            </a:endParaRPr>
          </a:p>
        </p:txBody>
      </p:sp>
      <p:sp>
        <p:nvSpPr>
          <p:cNvPr id="61" name="TextBox 60"/>
          <p:cNvSpPr txBox="1"/>
          <p:nvPr/>
        </p:nvSpPr>
        <p:spPr bwMode="auto">
          <a:xfrm>
            <a:off x="922900" y="4688050"/>
            <a:ext cx="761818" cy="277812"/>
          </a:xfrm>
          <a:prstGeom prst="rect">
            <a:avLst/>
          </a:prstGeom>
          <a:noFill/>
          <a:ln>
            <a:noFill/>
          </a:ln>
        </p:spPr>
        <p:txBody>
          <a:bodyPr wrap="square" lIns="216000" rIns="36000">
            <a:spAutoFit/>
          </a:bodyPr>
          <a:lstStyle/>
          <a:p>
            <a:pPr algn="r">
              <a:defRPr/>
            </a:pPr>
            <a:r>
              <a:rPr lang="en-US" sz="1200" dirty="0" smtClean="0">
                <a:latin typeface="+mn-lt"/>
              </a:rPr>
              <a:t>SDIO0</a:t>
            </a:r>
            <a:endParaRPr lang="en-GB" sz="1200" dirty="0">
              <a:latin typeface="+mn-lt"/>
            </a:endParaRPr>
          </a:p>
        </p:txBody>
      </p:sp>
      <p:sp>
        <p:nvSpPr>
          <p:cNvPr id="62" name="TextBox 61"/>
          <p:cNvSpPr txBox="1"/>
          <p:nvPr/>
        </p:nvSpPr>
        <p:spPr bwMode="auto">
          <a:xfrm>
            <a:off x="1036552" y="4289259"/>
            <a:ext cx="647700" cy="276225"/>
          </a:xfrm>
          <a:prstGeom prst="rect">
            <a:avLst/>
          </a:prstGeom>
          <a:noFill/>
          <a:ln>
            <a:noFill/>
          </a:ln>
        </p:spPr>
        <p:txBody>
          <a:bodyPr lIns="216000" rIns="36000">
            <a:spAutoFit/>
          </a:bodyPr>
          <a:lstStyle/>
          <a:p>
            <a:pPr algn="r">
              <a:defRPr/>
            </a:pPr>
            <a:r>
              <a:rPr lang="en-US" sz="1200" dirty="0" smtClean="0">
                <a:latin typeface="+mn-lt"/>
              </a:rPr>
              <a:t>I2C1</a:t>
            </a:r>
            <a:endParaRPr lang="en-GB" sz="1200" dirty="0">
              <a:latin typeface="+mn-lt"/>
            </a:endParaRPr>
          </a:p>
        </p:txBody>
      </p:sp>
      <p:sp>
        <p:nvSpPr>
          <p:cNvPr id="63" name="TextBox 62"/>
          <p:cNvSpPr txBox="1"/>
          <p:nvPr/>
        </p:nvSpPr>
        <p:spPr bwMode="auto">
          <a:xfrm>
            <a:off x="1036552" y="3501501"/>
            <a:ext cx="647700" cy="276225"/>
          </a:xfrm>
          <a:prstGeom prst="rect">
            <a:avLst/>
          </a:prstGeom>
          <a:noFill/>
          <a:ln>
            <a:noFill/>
          </a:ln>
        </p:spPr>
        <p:txBody>
          <a:bodyPr lIns="216000" rIns="36000">
            <a:spAutoFit/>
          </a:bodyPr>
          <a:lstStyle/>
          <a:p>
            <a:pPr algn="r">
              <a:defRPr/>
            </a:pPr>
            <a:r>
              <a:rPr lang="en-US" sz="1200" dirty="0" smtClean="0">
                <a:latin typeface="+mn-lt"/>
              </a:rPr>
              <a:t>SPI0</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64" name="TextBox 63"/>
          <p:cNvSpPr txBox="1"/>
          <p:nvPr/>
        </p:nvSpPr>
        <p:spPr bwMode="auto">
          <a:xfrm>
            <a:off x="821118" y="1935075"/>
            <a:ext cx="863134" cy="276999"/>
          </a:xfrm>
          <a:prstGeom prst="rect">
            <a:avLst/>
          </a:prstGeom>
          <a:noFill/>
          <a:ln>
            <a:noFill/>
          </a:ln>
        </p:spPr>
        <p:txBody>
          <a:bodyPr wrap="square" lIns="216000" rIns="36000">
            <a:spAutoFit/>
          </a:bodyPr>
          <a:lstStyle/>
          <a:p>
            <a:pPr algn="r">
              <a:defRPr/>
            </a:pPr>
            <a:r>
              <a:rPr lang="en-US" sz="1200" dirty="0" smtClean="0">
                <a:latin typeface="+mn-lt"/>
              </a:rPr>
              <a:t>SAI0</a:t>
            </a:r>
            <a:endParaRPr lang="en-US" sz="1200" dirty="0">
              <a:latin typeface="Segoe UI" panose="020B0502040204020203" pitchFamily="34" charset="0"/>
              <a:ea typeface="Segoe UI" panose="020B0502040204020203" pitchFamily="34" charset="0"/>
              <a:cs typeface="Segoe UI" panose="020B0502040204020203" pitchFamily="34" charset="0"/>
            </a:endParaRPr>
          </a:p>
        </p:txBody>
      </p:sp>
      <p:sp>
        <p:nvSpPr>
          <p:cNvPr id="65" name="TextBox 64"/>
          <p:cNvSpPr txBox="1"/>
          <p:nvPr/>
        </p:nvSpPr>
        <p:spPr bwMode="auto">
          <a:xfrm>
            <a:off x="1036552" y="1543139"/>
            <a:ext cx="647700" cy="276225"/>
          </a:xfrm>
          <a:prstGeom prst="rect">
            <a:avLst/>
          </a:prstGeom>
          <a:noFill/>
          <a:ln>
            <a:noFill/>
          </a:ln>
        </p:spPr>
        <p:txBody>
          <a:bodyPr lIns="216000" rIns="36000">
            <a:spAutoFit/>
          </a:bodyPr>
          <a:lstStyle/>
          <a:p>
            <a:pPr algn="r">
              <a:defRPr/>
            </a:pPr>
            <a:r>
              <a:rPr lang="en-US" sz="1200" dirty="0" smtClean="0">
                <a:latin typeface="+mn-lt"/>
              </a:rPr>
              <a:t>USB</a:t>
            </a:r>
            <a:endParaRPr lang="en-GB" sz="1200" dirty="0">
              <a:latin typeface="+mn-lt"/>
            </a:endParaRPr>
          </a:p>
        </p:txBody>
      </p:sp>
      <p:sp>
        <p:nvSpPr>
          <p:cNvPr id="66" name="TextBox 65"/>
          <p:cNvSpPr txBox="1"/>
          <p:nvPr/>
        </p:nvSpPr>
        <p:spPr bwMode="auto">
          <a:xfrm>
            <a:off x="821118" y="2328771"/>
            <a:ext cx="863600" cy="277813"/>
          </a:xfrm>
          <a:prstGeom prst="rect">
            <a:avLst/>
          </a:prstGeom>
          <a:noFill/>
          <a:ln>
            <a:noFill/>
          </a:ln>
        </p:spPr>
        <p:txBody>
          <a:bodyPr lIns="216000" rIns="36000">
            <a:spAutoFit/>
          </a:bodyPr>
          <a:lstStyle/>
          <a:p>
            <a:pPr algn="r">
              <a:defRPr/>
            </a:pPr>
            <a:r>
              <a:rPr lang="en-US" sz="1200" dirty="0">
                <a:latin typeface="+mn-lt"/>
              </a:rPr>
              <a:t>Ethernet</a:t>
            </a:r>
            <a:endParaRPr lang="en-GB" sz="1200" dirty="0">
              <a:latin typeface="+mn-lt"/>
            </a:endParaRPr>
          </a:p>
        </p:txBody>
      </p:sp>
      <p:sp>
        <p:nvSpPr>
          <p:cNvPr id="71" name="Rounded Rectangle 70"/>
          <p:cNvSpPr/>
          <p:nvPr/>
        </p:nvSpPr>
        <p:spPr bwMode="auto">
          <a:xfrm>
            <a:off x="1820326" y="762907"/>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smtClean="0">
                <a:solidFill>
                  <a:schemeClr val="tx1"/>
                </a:solidFill>
                <a:latin typeface="Gill Sans MT" pitchFamily="34" charset="0"/>
                <a:cs typeface="Courier New" pitchFamily="49" charset="0"/>
              </a:rPr>
              <a:t>Device</a:t>
            </a:r>
            <a:endParaRPr lang="en-GB" sz="1600" b="1" dirty="0">
              <a:solidFill>
                <a:schemeClr val="tx1"/>
              </a:solidFill>
              <a:latin typeface="Gill Sans MT" pitchFamily="34" charset="0"/>
              <a:cs typeface="Courier New" pitchFamily="49" charset="0"/>
            </a:endParaRPr>
          </a:p>
        </p:txBody>
      </p:sp>
      <p:grpSp>
        <p:nvGrpSpPr>
          <p:cNvPr id="144" name="Group 143"/>
          <p:cNvGrpSpPr/>
          <p:nvPr/>
        </p:nvGrpSpPr>
        <p:grpSpPr>
          <a:xfrm>
            <a:off x="1854380" y="5516214"/>
            <a:ext cx="144462" cy="258762"/>
            <a:chOff x="4487395" y="5226823"/>
            <a:chExt cx="144462" cy="258762"/>
          </a:xfrm>
        </p:grpSpPr>
        <p:sp>
          <p:nvSpPr>
            <p:cNvPr id="92" name="Rectangle 9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93" name="Straight Connector 9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ounded Rectangle 20"/>
          <p:cNvSpPr/>
          <p:nvPr/>
        </p:nvSpPr>
        <p:spPr bwMode="auto">
          <a:xfrm>
            <a:off x="3904639" y="117625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Startup/System</a:t>
            </a:r>
            <a:endParaRPr lang="de-DE" sz="1500" b="1" kern="0" dirty="0">
              <a:solidFill>
                <a:sysClr val="window" lastClr="FFFFFF"/>
              </a:solidFill>
              <a:latin typeface="Gill Sans MT" pitchFamily="34" charset="0"/>
              <a:ea typeface="ＭＳ Ｐゴシック" pitchFamily="34" charset="-128"/>
              <a:cs typeface="Arial" charset="0"/>
            </a:endParaRPr>
          </a:p>
        </p:txBody>
      </p:sp>
      <p:sp>
        <p:nvSpPr>
          <p:cNvPr id="22" name="Rectangle 21"/>
          <p:cNvSpPr/>
          <p:nvPr/>
        </p:nvSpPr>
        <p:spPr bwMode="auto">
          <a:xfrm>
            <a:off x="5849319" y="1998727"/>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smtClean="0">
                <a:solidFill>
                  <a:schemeClr val="tx1"/>
                </a:solidFill>
                <a:latin typeface="Courier New" pitchFamily="49" charset="0"/>
                <a:cs typeface="Courier New" pitchFamily="49" charset="0"/>
              </a:rPr>
              <a:t>SAI0</a:t>
            </a:r>
            <a:endParaRPr lang="en-GB" sz="1200" dirty="0">
              <a:solidFill>
                <a:schemeClr val="tx1"/>
              </a:solidFill>
              <a:latin typeface="Courier New" pitchFamily="49" charset="0"/>
              <a:cs typeface="Courier New" pitchFamily="49" charset="0"/>
            </a:endParaRPr>
          </a:p>
        </p:txBody>
      </p:sp>
      <p:sp>
        <p:nvSpPr>
          <p:cNvPr id="23" name="Rounded Rectangle 22"/>
          <p:cNvSpPr/>
          <p:nvPr/>
        </p:nvSpPr>
        <p:spPr bwMode="auto">
          <a:xfrm>
            <a:off x="3904637" y="1962677"/>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SAI </a:t>
            </a:r>
            <a:r>
              <a:rPr lang="de-DE" sz="1500" b="1" kern="0" dirty="0">
                <a:solidFill>
                  <a:sysClr val="window" lastClr="FFFFFF"/>
                </a:solidFill>
                <a:latin typeface="Gill Sans MT" pitchFamily="34" charset="0"/>
                <a:ea typeface="ＭＳ Ｐゴシック" pitchFamily="34" charset="-128"/>
                <a:cs typeface="Arial" charset="0"/>
              </a:rPr>
              <a:t>Driver</a:t>
            </a:r>
          </a:p>
        </p:txBody>
      </p:sp>
      <p:sp>
        <p:nvSpPr>
          <p:cNvPr id="24" name="Rectangle 23"/>
          <p:cNvSpPr/>
          <p:nvPr/>
        </p:nvSpPr>
        <p:spPr bwMode="auto">
          <a:xfrm>
            <a:off x="5847726" y="3560991"/>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smtClean="0">
                <a:solidFill>
                  <a:schemeClr val="tx1"/>
                </a:solidFill>
                <a:latin typeface="Courier New" pitchFamily="49" charset="0"/>
                <a:cs typeface="Courier New" pitchFamily="49" charset="0"/>
              </a:rPr>
              <a:t>SPI0</a:t>
            </a:r>
            <a:endParaRPr lang="en-GB" sz="1200" dirty="0">
              <a:solidFill>
                <a:schemeClr val="tx1"/>
              </a:solidFill>
              <a:latin typeface="Courier New" pitchFamily="49" charset="0"/>
              <a:cs typeface="Courier New" pitchFamily="49" charset="0"/>
            </a:endParaRPr>
          </a:p>
        </p:txBody>
      </p:sp>
      <p:sp>
        <p:nvSpPr>
          <p:cNvPr id="26" name="Rounded Rectangle 25"/>
          <p:cNvSpPr/>
          <p:nvPr/>
        </p:nvSpPr>
        <p:spPr bwMode="auto">
          <a:xfrm>
            <a:off x="3904634" y="3535529"/>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5849326" y="474645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MCI0</a:t>
            </a:r>
            <a:endParaRPr lang="en-GB" sz="1200" dirty="0">
              <a:solidFill>
                <a:schemeClr val="tx1"/>
              </a:solidFill>
              <a:latin typeface="Courier New" pitchFamily="49" charset="0"/>
              <a:cs typeface="Courier New" pitchFamily="49" charset="0"/>
            </a:endParaRPr>
          </a:p>
        </p:txBody>
      </p:sp>
      <p:sp>
        <p:nvSpPr>
          <p:cNvPr id="29" name="Rounded Rectangle 28"/>
          <p:cNvSpPr/>
          <p:nvPr/>
        </p:nvSpPr>
        <p:spPr bwMode="auto">
          <a:xfrm>
            <a:off x="3904639" y="471516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MCI Driver</a:t>
            </a:r>
          </a:p>
        </p:txBody>
      </p:sp>
      <p:sp>
        <p:nvSpPr>
          <p:cNvPr id="28" name="Rectangle 27"/>
          <p:cNvSpPr/>
          <p:nvPr/>
        </p:nvSpPr>
        <p:spPr bwMode="auto">
          <a:xfrm>
            <a:off x="5847728" y="514443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NAND0</a:t>
            </a:r>
            <a:endParaRPr lang="en-GB" sz="1200" dirty="0">
              <a:solidFill>
                <a:schemeClr val="tx1"/>
              </a:solidFill>
              <a:latin typeface="Courier New" pitchFamily="49" charset="0"/>
              <a:cs typeface="Courier New" pitchFamily="49" charset="0"/>
            </a:endParaRPr>
          </a:p>
        </p:txBody>
      </p:sp>
      <p:sp>
        <p:nvSpPr>
          <p:cNvPr id="30" name="Rounded Rectangle 29"/>
          <p:cNvSpPr/>
          <p:nvPr/>
        </p:nvSpPr>
        <p:spPr bwMode="auto">
          <a:xfrm>
            <a:off x="3904639" y="510838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NAND </a:t>
            </a:r>
            <a:r>
              <a:rPr lang="de-DE" sz="1500" b="1" kern="0" dirty="0" smtClean="0">
                <a:solidFill>
                  <a:sysClr val="window" lastClr="FFFFFF"/>
                </a:solidFill>
                <a:latin typeface="Gill Sans MT" pitchFamily="34" charset="0"/>
                <a:ea typeface="ＭＳ Ｐゴシック" pitchFamily="34" charset="-128"/>
                <a:cs typeface="Arial" charset="0"/>
              </a:rPr>
              <a:t>Driver</a:t>
            </a:r>
            <a:endParaRPr lang="de-DE" sz="1500" b="1" kern="0" dirty="0">
              <a:solidFill>
                <a:sysClr val="window" lastClr="FFFFFF"/>
              </a:solidFill>
              <a:latin typeface="Gill Sans MT" pitchFamily="34" charset="0"/>
              <a:ea typeface="ＭＳ Ｐゴシック" pitchFamily="34" charset="-128"/>
              <a:cs typeface="Arial" charset="0"/>
            </a:endParaRPr>
          </a:p>
        </p:txBody>
      </p:sp>
      <p:sp>
        <p:nvSpPr>
          <p:cNvPr id="31" name="Rectangle 30"/>
          <p:cNvSpPr/>
          <p:nvPr/>
        </p:nvSpPr>
        <p:spPr bwMode="auto">
          <a:xfrm>
            <a:off x="5849320" y="1605514"/>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USBD0</a:t>
            </a:r>
            <a:endParaRPr lang="en-GB" sz="1200" dirty="0">
              <a:solidFill>
                <a:schemeClr val="tx1"/>
              </a:solidFill>
              <a:latin typeface="Courier New" pitchFamily="49" charset="0"/>
              <a:cs typeface="Courier New" pitchFamily="49" charset="0"/>
            </a:endParaRPr>
          </a:p>
        </p:txBody>
      </p:sp>
      <p:sp>
        <p:nvSpPr>
          <p:cNvPr id="32" name="Rounded Rectangle 31"/>
          <p:cNvSpPr/>
          <p:nvPr/>
        </p:nvSpPr>
        <p:spPr bwMode="auto">
          <a:xfrm>
            <a:off x="3904638" y="156946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5849326" y="2391940"/>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ETH_PHY0</a:t>
            </a:r>
            <a:endParaRPr lang="en-GB" sz="1200" dirty="0">
              <a:solidFill>
                <a:schemeClr val="tx1"/>
              </a:solidFill>
              <a:latin typeface="Courier New" pitchFamily="49" charset="0"/>
              <a:cs typeface="Courier New" pitchFamily="49" charset="0"/>
            </a:endParaRPr>
          </a:p>
        </p:txBody>
      </p:sp>
      <p:sp>
        <p:nvSpPr>
          <p:cNvPr id="34" name="Rectangle 33"/>
          <p:cNvSpPr/>
          <p:nvPr/>
        </p:nvSpPr>
        <p:spPr bwMode="auto">
          <a:xfrm>
            <a:off x="5847727" y="553764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USBH0</a:t>
            </a:r>
            <a:endParaRPr lang="en-GB" sz="1200" dirty="0">
              <a:solidFill>
                <a:schemeClr val="tx1"/>
              </a:solidFill>
              <a:latin typeface="Courier New" pitchFamily="49" charset="0"/>
              <a:cs typeface="Courier New" pitchFamily="49" charset="0"/>
            </a:endParaRPr>
          </a:p>
        </p:txBody>
      </p:sp>
      <p:sp>
        <p:nvSpPr>
          <p:cNvPr id="35" name="Rounded Rectangle 34"/>
          <p:cNvSpPr/>
          <p:nvPr/>
        </p:nvSpPr>
        <p:spPr bwMode="auto">
          <a:xfrm>
            <a:off x="3904639" y="550159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Host Driver</a:t>
            </a:r>
          </a:p>
        </p:txBody>
      </p:sp>
      <p:sp>
        <p:nvSpPr>
          <p:cNvPr id="36" name="Rounded Rectangle 35"/>
          <p:cNvSpPr/>
          <p:nvPr/>
        </p:nvSpPr>
        <p:spPr bwMode="auto">
          <a:xfrm>
            <a:off x="3904636" y="2355890"/>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PHY</a:t>
            </a:r>
          </a:p>
        </p:txBody>
      </p:sp>
      <p:sp>
        <p:nvSpPr>
          <p:cNvPr id="55" name="Rectangle 54"/>
          <p:cNvSpPr/>
          <p:nvPr/>
        </p:nvSpPr>
        <p:spPr bwMode="auto">
          <a:xfrm>
            <a:off x="5849319" y="2785153"/>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ETH_MAC0</a:t>
            </a:r>
            <a:endParaRPr lang="en-GB" sz="1200" dirty="0">
              <a:solidFill>
                <a:schemeClr val="tx1"/>
              </a:solidFill>
              <a:latin typeface="Courier New" pitchFamily="49" charset="0"/>
              <a:cs typeface="Courier New" pitchFamily="49" charset="0"/>
            </a:endParaRPr>
          </a:p>
        </p:txBody>
      </p:sp>
      <p:sp>
        <p:nvSpPr>
          <p:cNvPr id="56" name="Rounded Rectangle 55"/>
          <p:cNvSpPr/>
          <p:nvPr/>
        </p:nvSpPr>
        <p:spPr bwMode="auto">
          <a:xfrm>
            <a:off x="3904639" y="2749103"/>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MAC</a:t>
            </a:r>
          </a:p>
        </p:txBody>
      </p:sp>
      <p:sp>
        <p:nvSpPr>
          <p:cNvPr id="68" name="Rounded Rectangle 67"/>
          <p:cNvSpPr/>
          <p:nvPr/>
        </p:nvSpPr>
        <p:spPr bwMode="auto">
          <a:xfrm>
            <a:off x="5849326" y="1103557"/>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Courier New" pitchFamily="49" charset="0"/>
                <a:cs typeface="Courier New" pitchFamily="49" charset="0"/>
              </a:rPr>
              <a:t>Control</a:t>
            </a:r>
          </a:p>
          <a:p>
            <a:pPr algn="ctr">
              <a:defRPr/>
            </a:pPr>
            <a:r>
              <a:rPr lang="en-US" sz="1200" dirty="0">
                <a:solidFill>
                  <a:schemeClr val="tx1"/>
                </a:solidFill>
                <a:latin typeface="Courier New" pitchFamily="49" charset="0"/>
                <a:cs typeface="Courier New" pitchFamily="49" charset="0"/>
              </a:rPr>
              <a:t>Structs</a:t>
            </a:r>
            <a:endParaRPr lang="en-GB" sz="1200" dirty="0">
              <a:solidFill>
                <a:schemeClr val="tx1"/>
              </a:solidFill>
              <a:latin typeface="Courier New" pitchFamily="49" charset="0"/>
              <a:cs typeface="Courier New" pitchFamily="49" charset="0"/>
            </a:endParaRPr>
          </a:p>
        </p:txBody>
      </p:sp>
      <p:sp>
        <p:nvSpPr>
          <p:cNvPr id="96" name="Rounded Rectangle 95"/>
          <p:cNvSpPr/>
          <p:nvPr/>
        </p:nvSpPr>
        <p:spPr bwMode="auto">
          <a:xfrm>
            <a:off x="3904635" y="314231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USART </a:t>
            </a:r>
            <a:r>
              <a:rPr lang="de-DE" sz="1500" b="1" kern="0" dirty="0">
                <a:solidFill>
                  <a:sysClr val="window" lastClr="FFFFFF"/>
                </a:solidFill>
                <a:latin typeface="Gill Sans MT" pitchFamily="34" charset="0"/>
                <a:ea typeface="ＭＳ Ｐゴシック" pitchFamily="34" charset="-128"/>
                <a:cs typeface="Arial" charset="0"/>
              </a:rPr>
              <a:t>Driver</a:t>
            </a:r>
          </a:p>
        </p:txBody>
      </p:sp>
      <p:sp>
        <p:nvSpPr>
          <p:cNvPr id="98" name="Rounded Rectangle 97"/>
          <p:cNvSpPr/>
          <p:nvPr/>
        </p:nvSpPr>
        <p:spPr bwMode="auto">
          <a:xfrm>
            <a:off x="3904639" y="3928742"/>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CAN </a:t>
            </a:r>
            <a:r>
              <a:rPr lang="de-DE" sz="1500" b="1" kern="0" dirty="0">
                <a:solidFill>
                  <a:sysClr val="window" lastClr="FFFFFF"/>
                </a:solidFill>
                <a:latin typeface="Gill Sans MT" pitchFamily="34" charset="0"/>
                <a:ea typeface="ＭＳ Ｐゴシック" pitchFamily="34" charset="-128"/>
                <a:cs typeface="Arial" charset="0"/>
              </a:rPr>
              <a:t>Driver</a:t>
            </a:r>
          </a:p>
        </p:txBody>
      </p:sp>
      <p:sp>
        <p:nvSpPr>
          <p:cNvPr id="99" name="Rounded Rectangle 98"/>
          <p:cNvSpPr/>
          <p:nvPr/>
        </p:nvSpPr>
        <p:spPr bwMode="auto">
          <a:xfrm>
            <a:off x="3904633" y="432195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I2C </a:t>
            </a:r>
            <a:r>
              <a:rPr lang="de-DE" sz="1500" b="1" kern="0" dirty="0">
                <a:solidFill>
                  <a:sysClr val="window" lastClr="FFFFFF"/>
                </a:solidFill>
                <a:latin typeface="Gill Sans MT" pitchFamily="34" charset="0"/>
                <a:ea typeface="ＭＳ Ｐゴシック" pitchFamily="34" charset="-128"/>
                <a:cs typeface="Arial" charset="0"/>
              </a:rPr>
              <a:t>Driver</a:t>
            </a:r>
          </a:p>
        </p:txBody>
      </p:sp>
      <p:sp>
        <p:nvSpPr>
          <p:cNvPr id="100" name="Rectangle 99"/>
          <p:cNvSpPr/>
          <p:nvPr/>
        </p:nvSpPr>
        <p:spPr bwMode="auto">
          <a:xfrm>
            <a:off x="5847731" y="3182335"/>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smtClean="0">
                <a:solidFill>
                  <a:schemeClr val="tx1"/>
                </a:solidFill>
                <a:latin typeface="Courier New" pitchFamily="49" charset="0"/>
                <a:cs typeface="Courier New" pitchFamily="49" charset="0"/>
              </a:rPr>
              <a:t>USART0</a:t>
            </a:r>
            <a:endParaRPr lang="en-GB" sz="1200" dirty="0">
              <a:solidFill>
                <a:schemeClr val="tx1"/>
              </a:solidFill>
              <a:latin typeface="Courier New" pitchFamily="49" charset="0"/>
              <a:cs typeface="Courier New" pitchFamily="49" charset="0"/>
            </a:endParaRPr>
          </a:p>
        </p:txBody>
      </p:sp>
      <p:sp>
        <p:nvSpPr>
          <p:cNvPr id="102" name="Rectangle 101"/>
          <p:cNvSpPr/>
          <p:nvPr/>
        </p:nvSpPr>
        <p:spPr bwMode="auto">
          <a:xfrm>
            <a:off x="5847729" y="3968761"/>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smtClean="0">
                <a:solidFill>
                  <a:schemeClr val="tx1"/>
                </a:solidFill>
                <a:latin typeface="Courier New" pitchFamily="49" charset="0"/>
                <a:cs typeface="Courier New" pitchFamily="49" charset="0"/>
              </a:rPr>
              <a:t>CAN0</a:t>
            </a:r>
            <a:endParaRPr lang="en-GB" sz="1200" dirty="0">
              <a:solidFill>
                <a:schemeClr val="tx1"/>
              </a:solidFill>
              <a:latin typeface="Courier New" pitchFamily="49" charset="0"/>
              <a:cs typeface="Courier New" pitchFamily="49" charset="0"/>
            </a:endParaRPr>
          </a:p>
        </p:txBody>
      </p:sp>
      <p:sp>
        <p:nvSpPr>
          <p:cNvPr id="103" name="Rectangle 102"/>
          <p:cNvSpPr/>
          <p:nvPr/>
        </p:nvSpPr>
        <p:spPr bwMode="auto">
          <a:xfrm>
            <a:off x="5849326" y="4348479"/>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smtClean="0">
                <a:solidFill>
                  <a:schemeClr val="tx1"/>
                </a:solidFill>
                <a:latin typeface="Courier New" pitchFamily="49" charset="0"/>
                <a:cs typeface="Courier New" pitchFamily="49" charset="0"/>
              </a:rPr>
              <a:t>I2C1</a:t>
            </a:r>
            <a:endParaRPr lang="en-GB" sz="1200" dirty="0">
              <a:solidFill>
                <a:schemeClr val="tx1"/>
              </a:solidFill>
              <a:latin typeface="Courier New" pitchFamily="49" charset="0"/>
              <a:cs typeface="Courier New" pitchFamily="49" charset="0"/>
            </a:endParaRPr>
          </a:p>
        </p:txBody>
      </p:sp>
      <p:sp>
        <p:nvSpPr>
          <p:cNvPr id="142" name="TextBox 141"/>
          <p:cNvSpPr txBox="1"/>
          <p:nvPr/>
        </p:nvSpPr>
        <p:spPr bwMode="auto">
          <a:xfrm>
            <a:off x="2000439" y="3142316"/>
            <a:ext cx="1440000" cy="288000"/>
          </a:xfrm>
          <a:prstGeom prst="rect">
            <a:avLst/>
          </a:prstGeom>
          <a:solidFill>
            <a:schemeClr val="bg1">
              <a:lumMod val="85000"/>
            </a:schemeClr>
          </a:solidFill>
          <a:ln>
            <a:noFill/>
          </a:ln>
        </p:spPr>
        <p:txBody>
          <a:bodyPr rIns="144000">
            <a:spAutoFit/>
          </a:bodyPr>
          <a:lstStyle/>
          <a:p>
            <a:pPr algn="r">
              <a:defRPr/>
            </a:pPr>
            <a:r>
              <a:rPr lang="en-US" sz="1200" dirty="0" smtClean="0">
                <a:latin typeface="+mn-lt"/>
              </a:rPr>
              <a:t>USART</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143" name="TextBox 142"/>
          <p:cNvSpPr txBox="1"/>
          <p:nvPr/>
        </p:nvSpPr>
        <p:spPr bwMode="auto">
          <a:xfrm>
            <a:off x="2000439" y="3928742"/>
            <a:ext cx="1440000" cy="288000"/>
          </a:xfrm>
          <a:prstGeom prst="rect">
            <a:avLst/>
          </a:prstGeom>
          <a:solidFill>
            <a:schemeClr val="bg1">
              <a:lumMod val="85000"/>
            </a:schemeClr>
          </a:solidFill>
          <a:ln>
            <a:noFill/>
          </a:ln>
        </p:spPr>
        <p:txBody>
          <a:bodyPr rIns="144000">
            <a:spAutoFit/>
          </a:bodyPr>
          <a:lstStyle/>
          <a:p>
            <a:pPr algn="r">
              <a:defRPr/>
            </a:pPr>
            <a:r>
              <a:rPr lang="en-US" sz="1200" dirty="0" smtClean="0">
                <a:latin typeface="+mn-lt"/>
              </a:rPr>
              <a:t>CAN Controller</a:t>
            </a:r>
            <a:endParaRPr lang="en-GB" sz="1200" dirty="0">
              <a:latin typeface="+mn-lt"/>
            </a:endParaRPr>
          </a:p>
        </p:txBody>
      </p:sp>
      <p:grpSp>
        <p:nvGrpSpPr>
          <p:cNvPr id="145" name="Group 144"/>
          <p:cNvGrpSpPr/>
          <p:nvPr/>
        </p:nvGrpSpPr>
        <p:grpSpPr>
          <a:xfrm>
            <a:off x="1854380" y="5123000"/>
            <a:ext cx="144462" cy="258762"/>
            <a:chOff x="4487395" y="5226823"/>
            <a:chExt cx="144462" cy="258762"/>
          </a:xfrm>
        </p:grpSpPr>
        <p:sp>
          <p:nvSpPr>
            <p:cNvPr id="146" name="Rectangle 14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47" name="Straight Connector 14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1854380" y="4729787"/>
            <a:ext cx="144462" cy="258762"/>
            <a:chOff x="4487395" y="5226823"/>
            <a:chExt cx="144462" cy="258762"/>
          </a:xfrm>
        </p:grpSpPr>
        <p:sp>
          <p:nvSpPr>
            <p:cNvPr id="150" name="Rectangle 149"/>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1" name="Straight Connector 150"/>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1854380" y="4330203"/>
            <a:ext cx="144462" cy="258762"/>
            <a:chOff x="4487395" y="5226823"/>
            <a:chExt cx="144462" cy="258762"/>
          </a:xfrm>
        </p:grpSpPr>
        <p:sp>
          <p:nvSpPr>
            <p:cNvPr id="154" name="Rectangle 15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5" name="Straight Connector 15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1854380" y="3944512"/>
            <a:ext cx="144462" cy="258762"/>
            <a:chOff x="4487395" y="5226823"/>
            <a:chExt cx="144462" cy="258762"/>
          </a:xfrm>
        </p:grpSpPr>
        <p:sp>
          <p:nvSpPr>
            <p:cNvPr id="158" name="Rectangle 15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9" name="Straight Connector 15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1854380" y="3557768"/>
            <a:ext cx="144462" cy="258762"/>
            <a:chOff x="4487395" y="5226823"/>
            <a:chExt cx="144462" cy="258762"/>
          </a:xfrm>
        </p:grpSpPr>
        <p:sp>
          <p:nvSpPr>
            <p:cNvPr id="162" name="Rectangle 16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3" name="Straight Connector 16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854380" y="3156935"/>
            <a:ext cx="144462" cy="258762"/>
            <a:chOff x="4487395" y="5226823"/>
            <a:chExt cx="144462" cy="258762"/>
          </a:xfrm>
        </p:grpSpPr>
        <p:sp>
          <p:nvSpPr>
            <p:cNvPr id="166" name="Rectangle 16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7" name="Straight Connector 16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1854380" y="2370509"/>
            <a:ext cx="144462" cy="258762"/>
            <a:chOff x="4487395" y="5226823"/>
            <a:chExt cx="144462" cy="258762"/>
          </a:xfrm>
        </p:grpSpPr>
        <p:sp>
          <p:nvSpPr>
            <p:cNvPr id="174" name="Rectangle 17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5" name="Straight Connector 17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1854380" y="1977296"/>
            <a:ext cx="144462" cy="258762"/>
            <a:chOff x="4487395" y="5226823"/>
            <a:chExt cx="144462" cy="258762"/>
          </a:xfrm>
        </p:grpSpPr>
        <p:sp>
          <p:nvSpPr>
            <p:cNvPr id="178" name="Rectangle 17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9" name="Straight Connector 17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1854380" y="1584082"/>
            <a:ext cx="144462" cy="258762"/>
            <a:chOff x="4487395" y="5226823"/>
            <a:chExt cx="144462" cy="258762"/>
          </a:xfrm>
        </p:grpSpPr>
        <p:sp>
          <p:nvSpPr>
            <p:cNvPr id="182" name="Rectangle 18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83" name="Straight Connector 18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85" name="TextBox 184"/>
          <p:cNvSpPr txBox="1"/>
          <p:nvPr/>
        </p:nvSpPr>
        <p:spPr bwMode="auto">
          <a:xfrm>
            <a:off x="738896" y="3115991"/>
            <a:ext cx="945356" cy="276999"/>
          </a:xfrm>
          <a:prstGeom prst="rect">
            <a:avLst/>
          </a:prstGeom>
          <a:noFill/>
          <a:ln>
            <a:noFill/>
          </a:ln>
        </p:spPr>
        <p:txBody>
          <a:bodyPr wrap="square" lIns="216000" rIns="36000">
            <a:spAutoFit/>
          </a:bodyPr>
          <a:lstStyle/>
          <a:p>
            <a:pPr algn="r">
              <a:defRPr/>
            </a:pPr>
            <a:r>
              <a:rPr lang="en-US" sz="1200" dirty="0" smtClean="0">
                <a:latin typeface="+mn-lt"/>
              </a:rPr>
              <a:t>RX0/TX0</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186" name="TextBox 185"/>
          <p:cNvSpPr txBox="1"/>
          <p:nvPr/>
        </p:nvSpPr>
        <p:spPr bwMode="auto">
          <a:xfrm>
            <a:off x="738896" y="3901311"/>
            <a:ext cx="945356" cy="276999"/>
          </a:xfrm>
          <a:prstGeom prst="rect">
            <a:avLst/>
          </a:prstGeom>
          <a:noFill/>
          <a:ln>
            <a:noFill/>
          </a:ln>
        </p:spPr>
        <p:txBody>
          <a:bodyPr wrap="square" lIns="216000" rIns="36000">
            <a:spAutoFit/>
          </a:bodyPr>
          <a:lstStyle/>
          <a:p>
            <a:pPr algn="r">
              <a:defRPr/>
            </a:pPr>
            <a:r>
              <a:rPr lang="en-US" sz="1200" dirty="0" smtClean="0">
                <a:latin typeface="+mn-lt"/>
              </a:rPr>
              <a:t>RX/TX</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cxnSp>
        <p:nvCxnSpPr>
          <p:cNvPr id="192" name="Straight Arrow Connector 191"/>
          <p:cNvCxnSpPr>
            <a:stCxn id="32" idx="1"/>
            <a:endCxn id="10" idx="3"/>
          </p:cNvCxnSpPr>
          <p:nvPr/>
        </p:nvCxnSpPr>
        <p:spPr>
          <a:xfrm flipH="1">
            <a:off x="3440439" y="1713464"/>
            <a:ext cx="464199"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5" name="Straight Arrow Connector 194"/>
          <p:cNvCxnSpPr>
            <a:stCxn id="23" idx="1"/>
            <a:endCxn id="6" idx="3"/>
          </p:cNvCxnSpPr>
          <p:nvPr/>
        </p:nvCxnSpPr>
        <p:spPr>
          <a:xfrm flipH="1">
            <a:off x="3440439" y="2106677"/>
            <a:ext cx="464198"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a:stCxn id="36" idx="1"/>
            <a:endCxn id="11" idx="3"/>
          </p:cNvCxnSpPr>
          <p:nvPr/>
        </p:nvCxnSpPr>
        <p:spPr>
          <a:xfrm flipH="1" flipV="1">
            <a:off x="3440439" y="2499868"/>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1" name="Straight Arrow Connector 200"/>
          <p:cNvCxnSpPr>
            <a:stCxn id="96" idx="1"/>
            <a:endCxn id="142" idx="3"/>
          </p:cNvCxnSpPr>
          <p:nvPr/>
        </p:nvCxnSpPr>
        <p:spPr>
          <a:xfrm flipH="1">
            <a:off x="3440439" y="3286316"/>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a:stCxn id="26" idx="1"/>
            <a:endCxn id="7" idx="3"/>
          </p:cNvCxnSpPr>
          <p:nvPr/>
        </p:nvCxnSpPr>
        <p:spPr>
          <a:xfrm flipH="1">
            <a:off x="3440439" y="3679529"/>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stCxn id="98" idx="1"/>
            <a:endCxn id="143" idx="3"/>
          </p:cNvCxnSpPr>
          <p:nvPr/>
        </p:nvCxnSpPr>
        <p:spPr>
          <a:xfrm flipH="1">
            <a:off x="3440439" y="4072742"/>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a:stCxn id="99" idx="1"/>
            <a:endCxn id="8" idx="3"/>
          </p:cNvCxnSpPr>
          <p:nvPr/>
        </p:nvCxnSpPr>
        <p:spPr>
          <a:xfrm flipH="1" flipV="1">
            <a:off x="3440439" y="4455111"/>
            <a:ext cx="464194" cy="10844"/>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a:stCxn id="35" idx="1"/>
            <a:endCxn id="9" idx="3"/>
          </p:cNvCxnSpPr>
          <p:nvPr/>
        </p:nvCxnSpPr>
        <p:spPr>
          <a:xfrm flipH="1">
            <a:off x="3440439" y="5645595"/>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a:stCxn id="30" idx="1"/>
            <a:endCxn id="13" idx="3"/>
          </p:cNvCxnSpPr>
          <p:nvPr/>
        </p:nvCxnSpPr>
        <p:spPr>
          <a:xfrm flipH="1">
            <a:off x="3440439" y="5252381"/>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a:stCxn id="29" idx="1"/>
            <a:endCxn id="12" idx="3"/>
          </p:cNvCxnSpPr>
          <p:nvPr/>
        </p:nvCxnSpPr>
        <p:spPr>
          <a:xfrm flipH="1">
            <a:off x="3440439" y="4859168"/>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a:stCxn id="56" idx="1"/>
            <a:endCxn id="54" idx="3"/>
          </p:cNvCxnSpPr>
          <p:nvPr/>
        </p:nvCxnSpPr>
        <p:spPr>
          <a:xfrm flipH="1">
            <a:off x="3440439" y="2893103"/>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30" name="Straight Arrow Connector 229"/>
          <p:cNvCxnSpPr>
            <a:stCxn id="11" idx="2"/>
            <a:endCxn id="54" idx="0"/>
          </p:cNvCxnSpPr>
          <p:nvPr/>
        </p:nvCxnSpPr>
        <p:spPr>
          <a:xfrm>
            <a:off x="2720439" y="2643868"/>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234" name="Rectangle 233"/>
          <p:cNvSpPr/>
          <p:nvPr/>
        </p:nvSpPr>
        <p:spPr bwMode="auto">
          <a:xfrm>
            <a:off x="1998841" y="1423536"/>
            <a:ext cx="1440000" cy="44640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121" name="Rounded Rectangle 120"/>
          <p:cNvSpPr/>
          <p:nvPr/>
        </p:nvSpPr>
        <p:spPr bwMode="auto">
          <a:xfrm>
            <a:off x="7299555" y="794657"/>
            <a:ext cx="2404739"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de-DE" sz="1600" b="1" kern="0" dirty="0">
                <a:solidFill>
                  <a:srgbClr val="000000"/>
                </a:solidFill>
                <a:latin typeface="Gill Sans MT" pitchFamily="34" charset="0"/>
                <a:ea typeface="ＭＳ Ｐゴシック" pitchFamily="34" charset="-128"/>
              </a:rPr>
              <a:t>Driver Validation Pack</a:t>
            </a:r>
            <a:endParaRPr lang="en-GB" sz="1600" b="1" kern="0" dirty="0">
              <a:solidFill>
                <a:srgbClr val="000000"/>
              </a:solidFill>
              <a:latin typeface="Gill Sans MT" pitchFamily="34" charset="0"/>
              <a:ea typeface="ＭＳ Ｐゴシック" pitchFamily="34" charset="-128"/>
            </a:endParaRPr>
          </a:p>
        </p:txBody>
      </p:sp>
      <p:sp>
        <p:nvSpPr>
          <p:cNvPr id="123" name="Rounded Rectangle 122"/>
          <p:cNvSpPr/>
          <p:nvPr/>
        </p:nvSpPr>
        <p:spPr bwMode="auto">
          <a:xfrm>
            <a:off x="7455114" y="3527825"/>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SPI</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24" name="Rounded Rectangle 123"/>
          <p:cNvSpPr/>
          <p:nvPr/>
        </p:nvSpPr>
        <p:spPr bwMode="auto">
          <a:xfrm>
            <a:off x="7455129" y="1567778"/>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26" name="Rounded Rectangle 125"/>
          <p:cNvSpPr/>
          <p:nvPr/>
        </p:nvSpPr>
        <p:spPr bwMode="auto">
          <a:xfrm>
            <a:off x="7455129" y="4710074"/>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dirty="0" smtClean="0">
                <a:solidFill>
                  <a:srgbClr val="FDFDFD"/>
                </a:solidFill>
                <a:latin typeface="Gill Sans MT" pitchFamily="34" charset="0"/>
                <a:ea typeface="MS PGothic" pitchFamily="34" charset="-128"/>
                <a:cs typeface="Arial" charset="0"/>
              </a:rPr>
              <a:t>MCI</a:t>
            </a:r>
            <a:endParaRPr lang="de-DE" sz="1500" b="1" kern="0" dirty="0">
              <a:solidFill>
                <a:srgbClr val="FDFDFD"/>
              </a:solidFill>
              <a:latin typeface="Gill Sans MT" pitchFamily="34" charset="0"/>
              <a:ea typeface="MS PGothic" pitchFamily="34" charset="-128"/>
              <a:cs typeface="Arial" charset="0"/>
            </a:endParaRPr>
          </a:p>
        </p:txBody>
      </p:sp>
      <p:sp>
        <p:nvSpPr>
          <p:cNvPr id="127" name="Rounded Rectangle 126"/>
          <p:cNvSpPr/>
          <p:nvPr/>
        </p:nvSpPr>
        <p:spPr bwMode="auto">
          <a:xfrm>
            <a:off x="7455129" y="314231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USART</a:t>
            </a:r>
            <a:endParaRPr lang="de-DE" sz="1500" b="1" kern="0" dirty="0">
              <a:solidFill>
                <a:sysClr val="window" lastClr="FFFFFF"/>
              </a:solidFill>
              <a:latin typeface="Gill Sans MT" pitchFamily="34" charset="0"/>
              <a:ea typeface="ＭＳ Ｐゴシック" pitchFamily="34" charset="-128"/>
              <a:cs typeface="Arial" charset="0"/>
            </a:endParaRPr>
          </a:p>
        </p:txBody>
      </p:sp>
      <p:sp>
        <p:nvSpPr>
          <p:cNvPr id="129" name="Rounded Rectangle 128"/>
          <p:cNvSpPr/>
          <p:nvPr/>
        </p:nvSpPr>
        <p:spPr bwMode="auto">
          <a:xfrm>
            <a:off x="7455114" y="5872758"/>
            <a:ext cx="2134874"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latin typeface="Courier New" pitchFamily="49" charset="0"/>
                <a:ea typeface="ＭＳ Ｐゴシック" pitchFamily="34" charset="-128"/>
                <a:cs typeface="Courier New" pitchFamily="49" charset="0"/>
              </a:rPr>
              <a:t>DV_Config.h</a:t>
            </a:r>
            <a:r>
              <a:rPr lang="de-DE" sz="1500" kern="0" dirty="0" smtClean="0">
                <a:latin typeface="Courier New" pitchFamily="49" charset="0"/>
                <a:ea typeface="ＭＳ Ｐゴシック" pitchFamily="34" charset="-128"/>
                <a:cs typeface="Courier New" pitchFamily="49" charset="0"/>
              </a:rPr>
              <a:t> </a:t>
            </a:r>
            <a:r>
              <a:rPr lang="de-DE" sz="1500" kern="0" dirty="0">
                <a:latin typeface="Courier New" pitchFamily="49" charset="0"/>
                <a:ea typeface="ＭＳ Ｐゴシック" pitchFamily="34" charset="-128"/>
                <a:cs typeface="Courier New" pitchFamily="49" charset="0"/>
              </a:rPr>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130" name="Rounded Rectangle 129"/>
          <p:cNvSpPr/>
          <p:nvPr/>
        </p:nvSpPr>
        <p:spPr bwMode="auto">
          <a:xfrm>
            <a:off x="7455129" y="3915274"/>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CAN</a:t>
            </a:r>
            <a:endParaRPr lang="de-DE" sz="1500" b="1" kern="0" dirty="0">
              <a:solidFill>
                <a:sysClr val="window" lastClr="FFFFFF"/>
              </a:solidFill>
              <a:latin typeface="Gill Sans MT" pitchFamily="34" charset="0"/>
              <a:ea typeface="ＭＳ Ｐゴシック" pitchFamily="34" charset="-128"/>
              <a:cs typeface="Arial" charset="0"/>
            </a:endParaRPr>
          </a:p>
        </p:txBody>
      </p:sp>
      <p:sp>
        <p:nvSpPr>
          <p:cNvPr id="131" name="Rounded Rectangle 130"/>
          <p:cNvSpPr/>
          <p:nvPr/>
        </p:nvSpPr>
        <p:spPr bwMode="auto">
          <a:xfrm>
            <a:off x="7455129" y="235079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Ethernet</a:t>
            </a:r>
            <a:endParaRPr lang="de-DE" sz="1500" b="1" kern="0" dirty="0">
              <a:solidFill>
                <a:sysClr val="window" lastClr="FFFFFF"/>
              </a:solidFill>
              <a:latin typeface="Gill Sans MT" pitchFamily="34" charset="0"/>
              <a:ea typeface="ＭＳ Ｐゴシック" pitchFamily="34" charset="-128"/>
              <a:cs typeface="Arial" charset="0"/>
            </a:endParaRPr>
          </a:p>
        </p:txBody>
      </p:sp>
      <p:sp>
        <p:nvSpPr>
          <p:cNvPr id="132" name="Rounded Rectangle 131"/>
          <p:cNvSpPr/>
          <p:nvPr/>
        </p:nvSpPr>
        <p:spPr bwMode="auto">
          <a:xfrm>
            <a:off x="7455114" y="1176945"/>
            <a:ext cx="2134866" cy="287306"/>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Framework</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33" name="Rounded Rectangle 132"/>
          <p:cNvSpPr/>
          <p:nvPr/>
        </p:nvSpPr>
        <p:spPr bwMode="auto">
          <a:xfrm>
            <a:off x="7455129" y="5497757"/>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a:t>
            </a:r>
            <a:r>
              <a:rPr lang="de-DE" sz="1500" b="1" kern="0" dirty="0" smtClean="0">
                <a:solidFill>
                  <a:sysClr val="window" lastClr="FFFFFF"/>
                </a:solidFill>
                <a:latin typeface="Gill Sans MT" pitchFamily="34" charset="0"/>
                <a:ea typeface="ＭＳ Ｐゴシック" pitchFamily="34" charset="-128"/>
                <a:cs typeface="Arial" charset="0"/>
              </a:rPr>
              <a:t>Host</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34" name="Rounded Rectangle 133"/>
          <p:cNvSpPr/>
          <p:nvPr/>
        </p:nvSpPr>
        <p:spPr bwMode="auto">
          <a:xfrm>
            <a:off x="7434491" y="430969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smtClean="0">
                <a:solidFill>
                  <a:sysClr val="window" lastClr="FFFFFF"/>
                </a:solidFill>
                <a:latin typeface="Gill Sans MT" pitchFamily="34" charset="0"/>
                <a:ea typeface="ＭＳ Ｐゴシック" pitchFamily="34" charset="-128"/>
                <a:cs typeface="Arial" charset="0"/>
              </a:rPr>
              <a:t>I2C</a:t>
            </a:r>
            <a:endParaRPr lang="de-DE" sz="1500" b="1" kern="0" dirty="0">
              <a:solidFill>
                <a:sysClr val="window" lastClr="FFFFFF"/>
              </a:solidFill>
              <a:latin typeface="Gill Sans MT" pitchFamily="34" charset="0"/>
              <a:ea typeface="ＭＳ Ｐゴシック" pitchFamily="34" charset="-128"/>
              <a:cs typeface="Arial" charset="0"/>
            </a:endParaRPr>
          </a:p>
        </p:txBody>
      </p:sp>
      <p:cxnSp>
        <p:nvCxnSpPr>
          <p:cNvPr id="135" name="Straight Arrow Connector 134"/>
          <p:cNvCxnSpPr>
            <a:stCxn id="124" idx="1"/>
            <a:endCxn id="31" idx="3"/>
          </p:cNvCxnSpPr>
          <p:nvPr/>
        </p:nvCxnSpPr>
        <p:spPr>
          <a:xfrm flipH="1">
            <a:off x="6785945" y="1711778"/>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a:stCxn id="131" idx="1"/>
            <a:endCxn id="33" idx="3"/>
          </p:cNvCxnSpPr>
          <p:nvPr/>
        </p:nvCxnSpPr>
        <p:spPr>
          <a:xfrm flipH="1">
            <a:off x="6785951" y="2494796"/>
            <a:ext cx="669178" cy="509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a:stCxn id="131" idx="1"/>
            <a:endCxn id="55" idx="3"/>
          </p:cNvCxnSpPr>
          <p:nvPr/>
        </p:nvCxnSpPr>
        <p:spPr>
          <a:xfrm flipH="1">
            <a:off x="6784356" y="2494796"/>
            <a:ext cx="670773" cy="398307"/>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27" idx="1"/>
            <a:endCxn id="100" idx="3"/>
          </p:cNvCxnSpPr>
          <p:nvPr/>
        </p:nvCxnSpPr>
        <p:spPr>
          <a:xfrm flipH="1">
            <a:off x="6784356" y="3286316"/>
            <a:ext cx="67077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9" name="Straight Arrow Connector 168"/>
          <p:cNvCxnSpPr>
            <a:stCxn id="123" idx="1"/>
            <a:endCxn id="24" idx="3"/>
          </p:cNvCxnSpPr>
          <p:nvPr/>
        </p:nvCxnSpPr>
        <p:spPr>
          <a:xfrm flipH="1" flipV="1">
            <a:off x="6784351" y="3664972"/>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0" name="Straight Arrow Connector 169"/>
          <p:cNvCxnSpPr>
            <a:stCxn id="130" idx="1"/>
            <a:endCxn id="102" idx="3"/>
          </p:cNvCxnSpPr>
          <p:nvPr/>
        </p:nvCxnSpPr>
        <p:spPr>
          <a:xfrm flipH="1">
            <a:off x="6784354" y="4059274"/>
            <a:ext cx="670775" cy="1346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1" name="Straight Arrow Connector 170"/>
          <p:cNvCxnSpPr>
            <a:stCxn id="134" idx="1"/>
            <a:endCxn id="103" idx="3"/>
          </p:cNvCxnSpPr>
          <p:nvPr/>
        </p:nvCxnSpPr>
        <p:spPr>
          <a:xfrm flipH="1">
            <a:off x="6785951" y="4453696"/>
            <a:ext cx="648540" cy="273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2" name="Straight Arrow Connector 171"/>
          <p:cNvCxnSpPr>
            <a:stCxn id="126" idx="1"/>
            <a:endCxn id="27" idx="3"/>
          </p:cNvCxnSpPr>
          <p:nvPr/>
        </p:nvCxnSpPr>
        <p:spPr>
          <a:xfrm flipH="1">
            <a:off x="6785951" y="4854074"/>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88" name="Straight Arrow Connector 187"/>
          <p:cNvCxnSpPr>
            <a:stCxn id="133" idx="1"/>
            <a:endCxn id="34" idx="3"/>
          </p:cNvCxnSpPr>
          <p:nvPr/>
        </p:nvCxnSpPr>
        <p:spPr>
          <a:xfrm flipH="1">
            <a:off x="6784352" y="5641757"/>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91" name="Rounded Rectangle 190"/>
          <p:cNvSpPr/>
          <p:nvPr/>
        </p:nvSpPr>
        <p:spPr bwMode="auto">
          <a:xfrm>
            <a:off x="922900" y="5965917"/>
            <a:ext cx="1043260"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dirty="0" smtClean="0">
                <a:solidFill>
                  <a:schemeClr val="tx1"/>
                </a:solidFill>
                <a:latin typeface="Gill Sans MT" pitchFamily="34" charset="0"/>
                <a:cs typeface="Courier New" pitchFamily="49" charset="0"/>
              </a:rPr>
              <a:t>Loopback</a:t>
            </a:r>
            <a:endParaRPr lang="en-GB" sz="1400" b="1" dirty="0">
              <a:solidFill>
                <a:schemeClr val="tx1"/>
              </a:solidFill>
              <a:latin typeface="Gill Sans MT" pitchFamily="34" charset="0"/>
              <a:cs typeface="Courier New" pitchFamily="49" charset="0"/>
            </a:endParaRPr>
          </a:p>
        </p:txBody>
      </p:sp>
      <p:sp>
        <p:nvSpPr>
          <p:cNvPr id="193" name="Arc 192"/>
          <p:cNvSpPr/>
          <p:nvPr/>
        </p:nvSpPr>
        <p:spPr>
          <a:xfrm rot="16200000">
            <a:off x="2006557" y="605493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4" name="Arc 193"/>
          <p:cNvSpPr/>
          <p:nvPr/>
        </p:nvSpPr>
        <p:spPr>
          <a:xfrm rot="16200000">
            <a:off x="1772400" y="2334636"/>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6" name="Arc 195"/>
          <p:cNvSpPr/>
          <p:nvPr/>
        </p:nvSpPr>
        <p:spPr>
          <a:xfrm rot="16200000">
            <a:off x="1772401" y="3133120"/>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7" name="Arc 196"/>
          <p:cNvSpPr/>
          <p:nvPr/>
        </p:nvSpPr>
        <p:spPr>
          <a:xfrm rot="16200000">
            <a:off x="1772402" y="3533778"/>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7545956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M PPT Template 2014 Public">
  <a:themeElements>
    <a:clrScheme name="Custom 13">
      <a:dk1>
        <a:srgbClr val="000000"/>
      </a:dk1>
      <a:lt1>
        <a:srgbClr val="FFFFFF"/>
      </a:lt1>
      <a:dk2>
        <a:srgbClr val="61116A"/>
      </a:dk2>
      <a:lt2>
        <a:srgbClr val="F68A33"/>
      </a:lt2>
      <a:accent1>
        <a:srgbClr val="128CAB"/>
      </a:accent1>
      <a:accent2>
        <a:srgbClr val="ED174F"/>
      </a:accent2>
      <a:accent3>
        <a:srgbClr val="26CEAD"/>
      </a:accent3>
      <a:accent4>
        <a:srgbClr val="F68A33"/>
      </a:accent4>
      <a:accent5>
        <a:srgbClr val="00B1DB"/>
      </a:accent5>
      <a:accent6>
        <a:srgbClr val="61116A"/>
      </a:accent6>
      <a:hlink>
        <a:srgbClr val="128CAB"/>
      </a:hlink>
      <a:folHlink>
        <a:srgbClr val="9A8B7C"/>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spDef>
      <a:spPr>
        <a:noFill/>
        <a:ln>
          <a:solidFill>
            <a:schemeClr val="accent1"/>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0" tIns="0" rIns="0" bIns="0" rtlCol="0" anchor="t">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icture" ma:contentTypeID="0x010102005A5C1BE65173D647975D08D04557E024" ma:contentTypeVersion="3" ma:contentTypeDescription="Upload an image or a photograph." ma:contentTypeScope="" ma:versionID="4e02033e9a8407b55ee482baa8e8773d">
  <xsd:schema xmlns:xsd="http://www.w3.org/2001/XMLSchema" xmlns:xs="http://www.w3.org/2001/XMLSchema" xmlns:p="http://schemas.microsoft.com/office/2006/metadata/properties" xmlns:ns1="http://schemas.microsoft.com/sharepoint/v3" xmlns:ns2="f2ad5090-61a8-4b8c-ab70-68f4ff4d1933" targetNamespace="http://schemas.microsoft.com/office/2006/metadata/properties" ma:root="true" ma:fieldsID="56baf7bb33d679821ced92383ddba583" ns1:_="" ns2:_="">
    <xsd:import namespace="http://schemas.microsoft.com/sharepoint/v3"/>
    <xsd:import namespace="f2ad5090-61a8-4b8c-ab70-68f4ff4d1933"/>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maxLength value="255"/>
        </xsd:restriction>
      </xsd:simpleType>
    </xsd:element>
    <xsd:element name="ThumbnailExists" ma:index="23" nillable="true" ma:displayName="Thumbnail Exists" ma:default="FALSE" ma:hidden="true" ma:internalName="ThumbnailExists" ma:readOnly="true">
      <xsd:simpleType>
        <xsd:restriction base="dms:Boolean"/>
      </xsd:simpleType>
    </xsd:element>
    <xsd:element name="PreviewExists" ma:index="24" nillable="true" ma:displayName="Preview Exists" ma:default="FALSE" ma:hidden="true" ma:internalName="PreviewExists" ma:readOnly="true">
      <xsd:simpleType>
        <xsd:restriction base="dms:Boolean"/>
      </xsd:simpleType>
    </xsd:element>
    <xsd:element name="AlternateThumbnailUrl" ma:index="25" nillable="true" ma:displayName="Preview Image URL"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2ad5090-61a8-4b8c-ab70-68f4ff4d1933" elementFormDefault="qualified">
    <xsd:import namespace="http://schemas.microsoft.com/office/2006/documentManagement/types"/>
    <xsd:import namespace="http://schemas.microsoft.com/office/infopath/2007/PartnerControls"/>
    <xsd:element name="_dlc_DocId" ma:index="26" nillable="true" ma:displayName="Document ID Value" ma:description="The value of the document ID assigned to this item." ma:internalName="_dlc_DocId" ma:readOnly="true">
      <xsd:simpleType>
        <xsd:restriction base="dms:Text"/>
      </xsd:simpleType>
    </xsd:element>
    <xsd:element name="_dlc_DocIdUrl" ma:index="2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documentManagement>
    <AlternateThumbnailUrl xmlns="http://schemas.microsoft.com/sharepoint/v3">
      <Url xsi:nil="true"/>
      <Description xsi:nil="true"/>
    </AlternateThumbnailUrl>
    <ImageCreateDate xmlns="http://schemas.microsoft.com/sharepoint/v3" xsi:nil="true"/>
    <Description xmlns="http://schemas.microsoft.com/sharepoint/v3" xsi:nil="true"/>
    <_dlc_DocId xmlns="f2ad5090-61a8-4b8c-ab70-68f4ff4d1933">ARM-ECM-0151353</_dlc_DocId>
    <_dlc_DocIdUrl xmlns="f2ad5090-61a8-4b8c-ab70-68f4ff4d1933">
      <Url>http://teamsites.arm.com/sites/marketing/branding/_layouts/DocIdRedir.aspx?ID=ARM-ECM-0151353</Url>
      <Description>ARM-ECM-0151353</Description>
    </_dlc_DocIdUrl>
  </documentManagement>
</p:properties>
</file>

<file path=customXml/itemProps1.xml><?xml version="1.0" encoding="utf-8"?>
<ds:datastoreItem xmlns:ds="http://schemas.openxmlformats.org/officeDocument/2006/customXml" ds:itemID="{E2FEA05E-38D0-44EA-8B8D-2375FC6AAF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2ad5090-61a8-4b8c-ab70-68f4ff4d19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777C69-0744-4BF3-8514-FB149EBD2248}">
  <ds:schemaRefs>
    <ds:schemaRef ds:uri="http://schemas.microsoft.com/sharepoint/v3/contenttype/forms"/>
  </ds:schemaRefs>
</ds:datastoreItem>
</file>

<file path=customXml/itemProps3.xml><?xml version="1.0" encoding="utf-8"?>
<ds:datastoreItem xmlns:ds="http://schemas.openxmlformats.org/officeDocument/2006/customXml" ds:itemID="{C8CB23D7-89E5-42FF-A5EB-008A06AB37C7}">
  <ds:schemaRefs>
    <ds:schemaRef ds:uri="http://schemas.microsoft.com/sharepoint/events"/>
  </ds:schemaRefs>
</ds:datastoreItem>
</file>

<file path=customXml/itemProps4.xml><?xml version="1.0" encoding="utf-8"?>
<ds:datastoreItem xmlns:ds="http://schemas.openxmlformats.org/officeDocument/2006/customXml" ds:itemID="{AE6E82D6-7FB8-4D99-A7B6-3C5BB1D894B9}">
  <ds:schemaRefs>
    <ds:schemaRef ds:uri="f2ad5090-61a8-4b8c-ab70-68f4ff4d1933"/>
    <ds:schemaRef ds:uri="http://purl.org/dc/dcmitype/"/>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ARM PPT Template 2014 Public</Template>
  <TotalTime>7934</TotalTime>
  <Words>237</Words>
  <Application>Microsoft Office PowerPoint</Application>
  <PresentationFormat>Custom</PresentationFormat>
  <Paragraphs>109</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ARM PPT Template 2014 Public</vt:lpstr>
      <vt:lpstr>PowerPoint Presentation</vt:lpstr>
      <vt:lpstr>PowerPoint Presentation</vt:lpstr>
    </vt:vector>
  </TitlesOfParts>
  <Company>Arm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Seidl</dc:creator>
  <cp:lastModifiedBy>Christopher Seidl</cp:lastModifiedBy>
  <cp:revision>376</cp:revision>
  <cp:lastPrinted>2014-06-23T13:17:36Z</cp:lastPrinted>
  <dcterms:created xsi:type="dcterms:W3CDTF">2014-02-14T11:44:43Z</dcterms:created>
  <dcterms:modified xsi:type="dcterms:W3CDTF">2016-05-02T06:35:37Z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0x010102005A5C1BE65173D647975D08D04557E024</vt:lpwstr>
  </property>
  <property fmtid="{D5CDD505-2E9C-101B-9397-08002B2CF9AE}" pid="3" name="_dlc_DocIdItemGuid">
    <vt:lpwstr>d0713a34-1062-48d0-aada-3b674e8d17e0</vt:lpwstr>
  </property>
  <property fmtid="{D5CDD505-2E9C-101B-9397-08002B2CF9AE}" pid="4" name="vti_description">
    <vt:lpwstr/>
  </property>
</Properties>
</file>